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7" r:id="rId10"/>
    <p:sldId id="269" r:id="rId11"/>
    <p:sldId id="434" r:id="rId12"/>
    <p:sldId id="435" r:id="rId13"/>
    <p:sldId id="436" r:id="rId14"/>
    <p:sldId id="441" r:id="rId15"/>
    <p:sldId id="443" r:id="rId16"/>
    <p:sldId id="268" r:id="rId17"/>
    <p:sldId id="442" r:id="rId18"/>
    <p:sldId id="440" r:id="rId19"/>
    <p:sldId id="444" r:id="rId20"/>
    <p:sldId id="445" r:id="rId21"/>
    <p:sldId id="446" r:id="rId22"/>
    <p:sldId id="447" r:id="rId23"/>
    <p:sldId id="448" r:id="rId24"/>
    <p:sldId id="463" r:id="rId25"/>
    <p:sldId id="283" r:id="rId26"/>
    <p:sldId id="465" r:id="rId27"/>
    <p:sldId id="466" r:id="rId28"/>
    <p:sldId id="467" r:id="rId29"/>
    <p:sldId id="468" r:id="rId30"/>
    <p:sldId id="469" r:id="rId31"/>
    <p:sldId id="470" r:id="rId32"/>
    <p:sldId id="290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497" r:id="rId59"/>
    <p:sldId id="573" r:id="rId60"/>
    <p:sldId id="318" r:id="rId61"/>
    <p:sldId id="499" r:id="rId62"/>
    <p:sldId id="500" r:id="rId63"/>
    <p:sldId id="501" r:id="rId64"/>
    <p:sldId id="502" r:id="rId65"/>
    <p:sldId id="503" r:id="rId66"/>
    <p:sldId id="504" r:id="rId67"/>
    <p:sldId id="505" r:id="rId68"/>
    <p:sldId id="506" r:id="rId69"/>
    <p:sldId id="327" r:id="rId70"/>
    <p:sldId id="574" r:id="rId71"/>
    <p:sldId id="329" r:id="rId72"/>
    <p:sldId id="508" r:id="rId73"/>
    <p:sldId id="509" r:id="rId74"/>
    <p:sldId id="510" r:id="rId75"/>
    <p:sldId id="511" r:id="rId76"/>
    <p:sldId id="512" r:id="rId77"/>
    <p:sldId id="513" r:id="rId78"/>
    <p:sldId id="516" r:id="rId79"/>
    <p:sldId id="517" r:id="rId80"/>
    <p:sldId id="518" r:id="rId81"/>
    <p:sldId id="519" r:id="rId82"/>
    <p:sldId id="520" r:id="rId83"/>
    <p:sldId id="521" r:id="rId84"/>
    <p:sldId id="522" r:id="rId85"/>
    <p:sldId id="523" r:id="rId86"/>
    <p:sldId id="524" r:id="rId87"/>
    <p:sldId id="525" r:id="rId88"/>
    <p:sldId id="526" r:id="rId89"/>
    <p:sldId id="527" r:id="rId90"/>
    <p:sldId id="575" r:id="rId91"/>
    <p:sldId id="576" r:id="rId92"/>
    <p:sldId id="577" r:id="rId93"/>
    <p:sldId id="351" r:id="rId94"/>
    <p:sldId id="529" r:id="rId95"/>
    <p:sldId id="530" r:id="rId96"/>
    <p:sldId id="531" r:id="rId97"/>
    <p:sldId id="532" r:id="rId98"/>
    <p:sldId id="533" r:id="rId99"/>
    <p:sldId id="449" r:id="rId100"/>
    <p:sldId id="450" r:id="rId101"/>
    <p:sldId id="452" r:id="rId102"/>
    <p:sldId id="451" r:id="rId103"/>
    <p:sldId id="438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538" r:id="rId112"/>
    <p:sldId id="539" r:id="rId113"/>
    <p:sldId id="540" r:id="rId114"/>
    <p:sldId id="541" r:id="rId115"/>
    <p:sldId id="542" r:id="rId116"/>
    <p:sldId id="460" r:id="rId117"/>
    <p:sldId id="264" r:id="rId118"/>
    <p:sldId id="543" r:id="rId119"/>
    <p:sldId id="265" r:id="rId120"/>
    <p:sldId id="544" r:id="rId121"/>
    <p:sldId id="578" r:id="rId122"/>
    <p:sldId id="545" r:id="rId123"/>
    <p:sldId id="546" r:id="rId124"/>
    <p:sldId id="547" r:id="rId125"/>
    <p:sldId id="548" r:id="rId126"/>
    <p:sldId id="549" r:id="rId127"/>
    <p:sldId id="550" r:id="rId128"/>
    <p:sldId id="551" r:id="rId129"/>
    <p:sldId id="552" r:id="rId130"/>
    <p:sldId id="553" r:id="rId131"/>
    <p:sldId id="554" r:id="rId132"/>
    <p:sldId id="555" r:id="rId133"/>
    <p:sldId id="556" r:id="rId134"/>
    <p:sldId id="557" r:id="rId135"/>
    <p:sldId id="558" r:id="rId136"/>
    <p:sldId id="559" r:id="rId137"/>
    <p:sldId id="560" r:id="rId138"/>
    <p:sldId id="561" r:id="rId139"/>
    <p:sldId id="562" r:id="rId140"/>
    <p:sldId id="563" r:id="rId141"/>
    <p:sldId id="564" r:id="rId142"/>
    <p:sldId id="565" r:id="rId143"/>
    <p:sldId id="566" r:id="rId144"/>
    <p:sldId id="567" r:id="rId145"/>
    <p:sldId id="568" r:id="rId146"/>
    <p:sldId id="569" r:id="rId147"/>
    <p:sldId id="461" r:id="rId148"/>
    <p:sldId id="570" r:id="rId149"/>
    <p:sldId id="462" r:id="rId150"/>
    <p:sldId id="571" r:id="rId151"/>
    <p:sldId id="572" r:id="rId152"/>
    <p:sldId id="407" r:id="rId153"/>
    <p:sldId id="579" r:id="rId154"/>
    <p:sldId id="580" r:id="rId155"/>
    <p:sldId id="581" r:id="rId156"/>
    <p:sldId id="583" r:id="rId157"/>
    <p:sldId id="412" r:id="rId158"/>
    <p:sldId id="582" r:id="rId159"/>
    <p:sldId id="414" r:id="rId160"/>
    <p:sldId id="415" r:id="rId161"/>
    <p:sldId id="416" r:id="rId162"/>
    <p:sldId id="417" r:id="rId163"/>
    <p:sldId id="584" r:id="rId164"/>
    <p:sldId id="585" r:id="rId165"/>
    <p:sldId id="420" r:id="rId166"/>
    <p:sldId id="421" r:id="rId167"/>
    <p:sldId id="586" r:id="rId168"/>
    <p:sldId id="587" r:id="rId169"/>
    <p:sldId id="424" r:id="rId170"/>
    <p:sldId id="425" r:id="rId171"/>
    <p:sldId id="588" r:id="rId172"/>
    <p:sldId id="589" r:id="rId173"/>
    <p:sldId id="428" r:id="rId174"/>
    <p:sldId id="429" r:id="rId175"/>
    <p:sldId id="430" r:id="rId176"/>
    <p:sldId id="431" r:id="rId177"/>
    <p:sldId id="432" r:id="rId178"/>
    <p:sldId id="433" r:id="rId179"/>
    <p:sldId id="590" r:id="rId180"/>
    <p:sldId id="591" r:id="rId181"/>
  </p:sldIdLst>
  <p:sldSz cx="4679950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4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E4AEDE8-1C4E-75B8-A5C4-915DF3FDFA3B}"/>
              </a:ext>
            </a:extLst>
          </p:cNvPr>
          <p:cNvSpPr/>
          <p:nvPr userDrawn="1"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35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38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49089" y="153319"/>
            <a:ext cx="1009114" cy="24404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1747" y="153319"/>
            <a:ext cx="2968843" cy="244043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62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09" y="717932"/>
            <a:ext cx="4036457" cy="1197885"/>
          </a:xfrm>
        </p:spPr>
        <p:txBody>
          <a:bodyPr anchor="b"/>
          <a:lstStyle>
            <a:lvl1pPr>
              <a:defRPr sz="230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309" y="1927150"/>
            <a:ext cx="4036457" cy="629940"/>
          </a:xfrm>
        </p:spPr>
        <p:txBody>
          <a:bodyPr/>
          <a:lstStyle>
            <a:lvl1pPr marL="0" indent="0">
              <a:buNone/>
              <a:defRPr sz="921">
                <a:solidFill>
                  <a:schemeClr val="tx1">
                    <a:tint val="82000"/>
                  </a:schemeClr>
                </a:solidFill>
              </a:defRPr>
            </a:lvl1pPr>
            <a:lvl2pPr marL="175519" indent="0">
              <a:buNone/>
              <a:defRPr sz="768">
                <a:solidFill>
                  <a:schemeClr val="tx1">
                    <a:tint val="82000"/>
                  </a:schemeClr>
                </a:solidFill>
              </a:defRPr>
            </a:lvl2pPr>
            <a:lvl3pPr marL="351038" indent="0">
              <a:buNone/>
              <a:defRPr sz="691">
                <a:solidFill>
                  <a:schemeClr val="tx1">
                    <a:tint val="82000"/>
                  </a:schemeClr>
                </a:solidFill>
              </a:defRPr>
            </a:lvl3pPr>
            <a:lvl4pPr marL="526557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4pPr>
            <a:lvl5pPr marL="702076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5pPr>
            <a:lvl6pPr marL="877595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6pPr>
            <a:lvl7pPr marL="1053114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7pPr>
            <a:lvl8pPr marL="1228634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8pPr>
            <a:lvl9pPr marL="1404153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75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746" y="766593"/>
            <a:ext cx="1988979" cy="18271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9225" y="766593"/>
            <a:ext cx="1988979" cy="18271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86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53319"/>
            <a:ext cx="4036457" cy="55661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56" y="705933"/>
            <a:ext cx="1979838" cy="345967"/>
          </a:xfrm>
        </p:spPr>
        <p:txBody>
          <a:bodyPr anchor="b"/>
          <a:lstStyle>
            <a:lvl1pPr marL="0" indent="0">
              <a:buNone/>
              <a:defRPr sz="921" b="1"/>
            </a:lvl1pPr>
            <a:lvl2pPr marL="175519" indent="0">
              <a:buNone/>
              <a:defRPr sz="768" b="1"/>
            </a:lvl2pPr>
            <a:lvl3pPr marL="351038" indent="0">
              <a:buNone/>
              <a:defRPr sz="691" b="1"/>
            </a:lvl3pPr>
            <a:lvl4pPr marL="526557" indent="0">
              <a:buNone/>
              <a:defRPr sz="614" b="1"/>
            </a:lvl4pPr>
            <a:lvl5pPr marL="702076" indent="0">
              <a:buNone/>
              <a:defRPr sz="614" b="1"/>
            </a:lvl5pPr>
            <a:lvl6pPr marL="877595" indent="0">
              <a:buNone/>
              <a:defRPr sz="614" b="1"/>
            </a:lvl6pPr>
            <a:lvl7pPr marL="1053114" indent="0">
              <a:buNone/>
              <a:defRPr sz="614" b="1"/>
            </a:lvl7pPr>
            <a:lvl8pPr marL="1228634" indent="0">
              <a:buNone/>
              <a:defRPr sz="614" b="1"/>
            </a:lvl8pPr>
            <a:lvl9pPr marL="1404153" indent="0">
              <a:buNone/>
              <a:defRPr sz="61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2356" y="1051899"/>
            <a:ext cx="1979838" cy="15471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69225" y="705933"/>
            <a:ext cx="1989588" cy="345967"/>
          </a:xfrm>
        </p:spPr>
        <p:txBody>
          <a:bodyPr anchor="b"/>
          <a:lstStyle>
            <a:lvl1pPr marL="0" indent="0">
              <a:buNone/>
              <a:defRPr sz="921" b="1"/>
            </a:lvl1pPr>
            <a:lvl2pPr marL="175519" indent="0">
              <a:buNone/>
              <a:defRPr sz="768" b="1"/>
            </a:lvl2pPr>
            <a:lvl3pPr marL="351038" indent="0">
              <a:buNone/>
              <a:defRPr sz="691" b="1"/>
            </a:lvl3pPr>
            <a:lvl4pPr marL="526557" indent="0">
              <a:buNone/>
              <a:defRPr sz="614" b="1"/>
            </a:lvl4pPr>
            <a:lvl5pPr marL="702076" indent="0">
              <a:buNone/>
              <a:defRPr sz="614" b="1"/>
            </a:lvl5pPr>
            <a:lvl6pPr marL="877595" indent="0">
              <a:buNone/>
              <a:defRPr sz="614" b="1"/>
            </a:lvl6pPr>
            <a:lvl7pPr marL="1053114" indent="0">
              <a:buNone/>
              <a:defRPr sz="614" b="1"/>
            </a:lvl7pPr>
            <a:lvl8pPr marL="1228634" indent="0">
              <a:buNone/>
              <a:defRPr sz="614" b="1"/>
            </a:lvl8pPr>
            <a:lvl9pPr marL="1404153" indent="0">
              <a:buNone/>
              <a:defRPr sz="61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69225" y="1051899"/>
            <a:ext cx="1989588" cy="15471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19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77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78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91982"/>
            <a:ext cx="1509406" cy="671936"/>
          </a:xfrm>
        </p:spPr>
        <p:txBody>
          <a:bodyPr anchor="b"/>
          <a:lstStyle>
            <a:lvl1pPr>
              <a:defRPr sz="122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588" y="414627"/>
            <a:ext cx="2369225" cy="2046471"/>
          </a:xfrm>
        </p:spPr>
        <p:txBody>
          <a:bodyPr/>
          <a:lstStyle>
            <a:lvl1pPr>
              <a:defRPr sz="1228"/>
            </a:lvl1pPr>
            <a:lvl2pPr>
              <a:defRPr sz="1075"/>
            </a:lvl2pPr>
            <a:lvl3pPr>
              <a:defRPr sz="921"/>
            </a:lvl3pPr>
            <a:lvl4pPr>
              <a:defRPr sz="768"/>
            </a:lvl4pPr>
            <a:lvl5pPr>
              <a:defRPr sz="768"/>
            </a:lvl5pPr>
            <a:lvl6pPr>
              <a:defRPr sz="768"/>
            </a:lvl6pPr>
            <a:lvl7pPr>
              <a:defRPr sz="768"/>
            </a:lvl7pPr>
            <a:lvl8pPr>
              <a:defRPr sz="768"/>
            </a:lvl8pPr>
            <a:lvl9pPr>
              <a:defRPr sz="768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356" y="863918"/>
            <a:ext cx="1509406" cy="1600514"/>
          </a:xfrm>
        </p:spPr>
        <p:txBody>
          <a:bodyPr/>
          <a:lstStyle>
            <a:lvl1pPr marL="0" indent="0">
              <a:buNone/>
              <a:defRPr sz="614"/>
            </a:lvl1pPr>
            <a:lvl2pPr marL="175519" indent="0">
              <a:buNone/>
              <a:defRPr sz="537"/>
            </a:lvl2pPr>
            <a:lvl3pPr marL="351038" indent="0">
              <a:buNone/>
              <a:defRPr sz="461"/>
            </a:lvl3pPr>
            <a:lvl4pPr marL="526557" indent="0">
              <a:buNone/>
              <a:defRPr sz="384"/>
            </a:lvl4pPr>
            <a:lvl5pPr marL="702076" indent="0">
              <a:buNone/>
              <a:defRPr sz="384"/>
            </a:lvl5pPr>
            <a:lvl6pPr marL="877595" indent="0">
              <a:buNone/>
              <a:defRPr sz="384"/>
            </a:lvl6pPr>
            <a:lvl7pPr marL="1053114" indent="0">
              <a:buNone/>
              <a:defRPr sz="384"/>
            </a:lvl7pPr>
            <a:lvl8pPr marL="1228634" indent="0">
              <a:buNone/>
              <a:defRPr sz="384"/>
            </a:lvl8pPr>
            <a:lvl9pPr marL="1404153" indent="0">
              <a:buNone/>
              <a:defRPr sz="3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80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91982"/>
            <a:ext cx="1509406" cy="671936"/>
          </a:xfrm>
        </p:spPr>
        <p:txBody>
          <a:bodyPr anchor="b"/>
          <a:lstStyle>
            <a:lvl1pPr>
              <a:defRPr sz="122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89588" y="414627"/>
            <a:ext cx="2369225" cy="2046471"/>
          </a:xfrm>
        </p:spPr>
        <p:txBody>
          <a:bodyPr anchor="t"/>
          <a:lstStyle>
            <a:lvl1pPr marL="0" indent="0">
              <a:buNone/>
              <a:defRPr sz="1228"/>
            </a:lvl1pPr>
            <a:lvl2pPr marL="175519" indent="0">
              <a:buNone/>
              <a:defRPr sz="1075"/>
            </a:lvl2pPr>
            <a:lvl3pPr marL="351038" indent="0">
              <a:buNone/>
              <a:defRPr sz="921"/>
            </a:lvl3pPr>
            <a:lvl4pPr marL="526557" indent="0">
              <a:buNone/>
              <a:defRPr sz="768"/>
            </a:lvl4pPr>
            <a:lvl5pPr marL="702076" indent="0">
              <a:buNone/>
              <a:defRPr sz="768"/>
            </a:lvl5pPr>
            <a:lvl6pPr marL="877595" indent="0">
              <a:buNone/>
              <a:defRPr sz="768"/>
            </a:lvl6pPr>
            <a:lvl7pPr marL="1053114" indent="0">
              <a:buNone/>
              <a:defRPr sz="768"/>
            </a:lvl7pPr>
            <a:lvl8pPr marL="1228634" indent="0">
              <a:buNone/>
              <a:defRPr sz="768"/>
            </a:lvl8pPr>
            <a:lvl9pPr marL="1404153" indent="0">
              <a:buNone/>
              <a:defRPr sz="768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356" y="863918"/>
            <a:ext cx="1509406" cy="1600514"/>
          </a:xfrm>
        </p:spPr>
        <p:txBody>
          <a:bodyPr/>
          <a:lstStyle>
            <a:lvl1pPr marL="0" indent="0">
              <a:buNone/>
              <a:defRPr sz="614"/>
            </a:lvl1pPr>
            <a:lvl2pPr marL="175519" indent="0">
              <a:buNone/>
              <a:defRPr sz="537"/>
            </a:lvl2pPr>
            <a:lvl3pPr marL="351038" indent="0">
              <a:buNone/>
              <a:defRPr sz="461"/>
            </a:lvl3pPr>
            <a:lvl4pPr marL="526557" indent="0">
              <a:buNone/>
              <a:defRPr sz="384"/>
            </a:lvl4pPr>
            <a:lvl5pPr marL="702076" indent="0">
              <a:buNone/>
              <a:defRPr sz="384"/>
            </a:lvl5pPr>
            <a:lvl6pPr marL="877595" indent="0">
              <a:buNone/>
              <a:defRPr sz="384"/>
            </a:lvl6pPr>
            <a:lvl7pPr marL="1053114" indent="0">
              <a:buNone/>
              <a:defRPr sz="384"/>
            </a:lvl7pPr>
            <a:lvl8pPr marL="1228634" indent="0">
              <a:buNone/>
              <a:defRPr sz="384"/>
            </a:lvl8pPr>
            <a:lvl9pPr marL="1404153" indent="0">
              <a:buNone/>
              <a:defRPr sz="3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25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747" y="153319"/>
            <a:ext cx="4036457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747" y="766593"/>
            <a:ext cx="4036457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746" y="2669079"/>
            <a:ext cx="1052989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0234" y="2669079"/>
            <a:ext cx="1579483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05215" y="2669079"/>
            <a:ext cx="1052989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19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51038" rtl="0" eaLnBrk="1" latinLnBrk="0" hangingPunct="1">
        <a:lnSpc>
          <a:spcPct val="90000"/>
        </a:lnSpc>
        <a:spcBef>
          <a:spcPct val="0"/>
        </a:spcBef>
        <a:buNone/>
        <a:defRPr sz="16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7760" indent="-87760" algn="l" defTabSz="351038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075" kern="1200">
          <a:solidFill>
            <a:schemeClr val="tx1"/>
          </a:solidFill>
          <a:latin typeface="+mn-lt"/>
          <a:ea typeface="+mn-ea"/>
          <a:cs typeface="+mn-cs"/>
        </a:defRPr>
      </a:lvl1pPr>
      <a:lvl2pPr marL="263279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921" kern="1200">
          <a:solidFill>
            <a:schemeClr val="tx1"/>
          </a:solidFill>
          <a:latin typeface="+mn-lt"/>
          <a:ea typeface="+mn-ea"/>
          <a:cs typeface="+mn-cs"/>
        </a:defRPr>
      </a:lvl2pPr>
      <a:lvl3pPr marL="438798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3pPr>
      <a:lvl4pPr marL="614317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4pPr>
      <a:lvl5pPr marL="789836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5pPr>
      <a:lvl6pPr marL="965355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6pPr>
      <a:lvl7pPr marL="1140874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7pPr>
      <a:lvl8pPr marL="1316393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8pPr>
      <a:lvl9pPr marL="1491912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1pPr>
      <a:lvl2pPr marL="175519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2pPr>
      <a:lvl3pPr marL="351038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3pPr>
      <a:lvl4pPr marL="526557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4pPr>
      <a:lvl5pPr marL="702076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5pPr>
      <a:lvl6pPr marL="877595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6pPr>
      <a:lvl7pPr marL="1053114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7pPr>
      <a:lvl8pPr marL="1228634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8pPr>
      <a:lvl9pPr marL="1404153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BEADB22-7B5D-ADCE-6B46-B0DF9ACFBBDF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001 - Quadro Branco</a:t>
            </a:r>
          </a:p>
        </p:txBody>
      </p:sp>
      <p:pic>
        <p:nvPicPr>
          <p:cNvPr id="4" name="Imagem 3" descr="Mouse de computador&#10;&#10;O conteúdo gerado por IA pode estar incorreto.">
            <a:extLst>
              <a:ext uri="{FF2B5EF4-FFF2-40B4-BE49-F238E27FC236}">
                <a16:creationId xmlns:a16="http://schemas.microsoft.com/office/drawing/2014/main" id="{91F2CD56-FB73-8809-E067-F1CD2A6F29E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" y="-4466"/>
            <a:ext cx="4610838" cy="236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8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EAAF4-D3B9-23B1-BDB1-1CF384378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9FE5727-E13D-5C73-B82E-B441FEFB4F71}"/>
              </a:ext>
            </a:extLst>
          </p:cNvPr>
          <p:cNvSpPr/>
          <p:nvPr/>
        </p:nvSpPr>
        <p:spPr>
          <a:xfrm>
            <a:off x="-106327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010 - Mergulho nas Cônicas</a:t>
            </a:r>
          </a:p>
        </p:txBody>
      </p:sp>
      <p:pic>
        <p:nvPicPr>
          <p:cNvPr id="5" name="Imagem 4" descr="Uma imagem contendo no interior, mesa, par, corte&#10;&#10;O conteúdo gerado por IA pode estar incorreto.">
            <a:extLst>
              <a:ext uri="{FF2B5EF4-FFF2-40B4-BE49-F238E27FC236}">
                <a16:creationId xmlns:a16="http://schemas.microsoft.com/office/drawing/2014/main" id="{4B635588-9482-564C-459F-8B340B17764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2" y="0"/>
            <a:ext cx="314200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882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A649-FB3D-8D4E-D434-97C950B4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mesa de bilhar&#10;&#10;O conteúdo gerado por IA pode estar incorreto.">
            <a:extLst>
              <a:ext uri="{FF2B5EF4-FFF2-40B4-BE49-F238E27FC236}">
                <a16:creationId xmlns:a16="http://schemas.microsoft.com/office/drawing/2014/main" id="{67E7C2F2-20B3-CF2C-FCD8-75D2962CC7A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1" y="0"/>
            <a:ext cx="3142006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E54196-084C-34FC-30D3-551539EEAA8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100 - Bilhar Parabólico</a:t>
            </a:r>
          </a:p>
        </p:txBody>
      </p:sp>
    </p:spTree>
    <p:extLst>
      <p:ext uri="{BB962C8B-B14F-4D97-AF65-F5344CB8AC3E}">
        <p14:creationId xmlns:p14="http://schemas.microsoft.com/office/powerpoint/2010/main" val="3220735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941A1-4C45-C9F8-1C66-ADB3F907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7307767-5A13-33E8-8747-55C9E5AD93C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P101 - Pirâmide com Bolinhas</a:t>
            </a:r>
          </a:p>
        </p:txBody>
      </p:sp>
      <p:pic>
        <p:nvPicPr>
          <p:cNvPr id="6" name="Imagem 5" descr="Frutas em cima&#10;&#10;O conteúdo gerado por IA pode estar incorreto.">
            <a:extLst>
              <a:ext uri="{FF2B5EF4-FFF2-40B4-BE49-F238E27FC236}">
                <a16:creationId xmlns:a16="http://schemas.microsoft.com/office/drawing/2014/main" id="{BFF632AE-9679-97FC-7010-7C328212A6E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78" y="0"/>
            <a:ext cx="194939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11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F5359-9F85-4CBE-16BB-AE43DEF5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rato com pedaço de bolo&#10;&#10;O conteúdo gerado por IA pode estar incorreto.">
            <a:extLst>
              <a:ext uri="{FF2B5EF4-FFF2-40B4-BE49-F238E27FC236}">
                <a16:creationId xmlns:a16="http://schemas.microsoft.com/office/drawing/2014/main" id="{2E9DD39D-1837-2254-D8B7-9B20C504889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0" y="0"/>
            <a:ext cx="3829647" cy="2356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C7D4AB-F908-01AA-658A-2851FE0AD22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102 - Em Volta da Elipse</a:t>
            </a:r>
          </a:p>
        </p:txBody>
      </p:sp>
    </p:spTree>
    <p:extLst>
      <p:ext uri="{BB962C8B-B14F-4D97-AF65-F5344CB8AC3E}">
        <p14:creationId xmlns:p14="http://schemas.microsoft.com/office/powerpoint/2010/main" val="38370286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C10AA-978B-DEE7-1BCF-7F745A22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 de radar&#10;&#10;O conteúdo gerado por IA pode estar incorreto.">
            <a:extLst>
              <a:ext uri="{FF2B5EF4-FFF2-40B4-BE49-F238E27FC236}">
                <a16:creationId xmlns:a16="http://schemas.microsoft.com/office/drawing/2014/main" id="{D30FEB4F-A644-E9FB-3616-82F51A7FB5A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16" y="80893"/>
            <a:ext cx="1885116" cy="141383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0318445-EC6A-A042-FBD3-78E8FAD49864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103 - Simulação no Geogebra dos Mecanismos de Construção de Cônicas</a:t>
            </a:r>
          </a:p>
        </p:txBody>
      </p:sp>
    </p:spTree>
    <p:extLst>
      <p:ext uri="{BB962C8B-B14F-4D97-AF65-F5344CB8AC3E}">
        <p14:creationId xmlns:p14="http://schemas.microsoft.com/office/powerpoint/2010/main" val="38571134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F229-3D59-CAA8-4A6A-B75BA3C24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1E8AD97-5FCE-60F0-7127-6F03E6BD571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104 - Dobrando as Cônicas</a:t>
            </a:r>
          </a:p>
        </p:txBody>
      </p:sp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5C7C065-5A0F-1FB2-8195-94643295F16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5" y="0"/>
            <a:ext cx="258219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86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23C1-8A15-973A-5319-E8CC3ECD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escuro, luz, abajur&#10;&#10;O conteúdo gerado por IA pode estar incorreto.">
            <a:extLst>
              <a:ext uri="{FF2B5EF4-FFF2-40B4-BE49-F238E27FC236}">
                <a16:creationId xmlns:a16="http://schemas.microsoft.com/office/drawing/2014/main" id="{C222F37F-D1A3-3019-A59F-B1210893D7E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94" y="0"/>
            <a:ext cx="2345961" cy="236090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38C8118-7451-1E72-860E-FFEA9BAC2EF7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105 - Cônicas de Aristeu</a:t>
            </a:r>
          </a:p>
        </p:txBody>
      </p:sp>
    </p:spTree>
    <p:extLst>
      <p:ext uri="{BB962C8B-B14F-4D97-AF65-F5344CB8AC3E}">
        <p14:creationId xmlns:p14="http://schemas.microsoft.com/office/powerpoint/2010/main" val="22325679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25C97-CB97-BCDB-3339-14C59C67A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escuro, corte&#10;&#10;O conteúdo gerado por IA pode estar incorreto.">
            <a:extLst>
              <a:ext uri="{FF2B5EF4-FFF2-40B4-BE49-F238E27FC236}">
                <a16:creationId xmlns:a16="http://schemas.microsoft.com/office/drawing/2014/main" id="{DEA60F03-00DA-2FFD-F468-7F7E69203FB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6" y="0"/>
            <a:ext cx="1223077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C6CBEB4-F1D7-9CA9-6F55-A27C92C3295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106 - O Cone de Apolônio</a:t>
            </a:r>
          </a:p>
        </p:txBody>
      </p:sp>
    </p:spTree>
    <p:extLst>
      <p:ext uri="{BB962C8B-B14F-4D97-AF65-F5344CB8AC3E}">
        <p14:creationId xmlns:p14="http://schemas.microsoft.com/office/powerpoint/2010/main" val="2589679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7FAA3-6206-32A2-5BC0-9C7CF3017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pequeno, computer&#10;&#10;O conteúdo gerado por IA pode estar incorreto.">
            <a:extLst>
              <a:ext uri="{FF2B5EF4-FFF2-40B4-BE49-F238E27FC236}">
                <a16:creationId xmlns:a16="http://schemas.microsoft.com/office/drawing/2014/main" id="{9DCBC1B0-2348-3889-48A6-AD441419583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F8E29EB-C2E7-B3AD-5F59-FB886E57278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107 - Cônicas de Van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Shooten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Parábola</a:t>
            </a:r>
          </a:p>
        </p:txBody>
      </p:sp>
    </p:spTree>
    <p:extLst>
      <p:ext uri="{BB962C8B-B14F-4D97-AF65-F5344CB8AC3E}">
        <p14:creationId xmlns:p14="http://schemas.microsoft.com/office/powerpoint/2010/main" val="4761301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0027-23F3-1913-51DE-422899A8C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prato, pequeno&#10;&#10;O conteúdo gerado por IA pode estar incorreto.">
            <a:extLst>
              <a:ext uri="{FF2B5EF4-FFF2-40B4-BE49-F238E27FC236}">
                <a16:creationId xmlns:a16="http://schemas.microsoft.com/office/drawing/2014/main" id="{8C28357D-E136-2FAB-2E9F-2C89E71C362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9C70071-B960-0F91-E4A8-D58C7037D4F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108 - Cônicas de Van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Shooten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 Elipse</a:t>
            </a:r>
          </a:p>
        </p:txBody>
      </p:sp>
    </p:spTree>
    <p:extLst>
      <p:ext uri="{BB962C8B-B14F-4D97-AF65-F5344CB8AC3E}">
        <p14:creationId xmlns:p14="http://schemas.microsoft.com/office/powerpoint/2010/main" val="9487808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96586-FF66-BCEC-04D7-0CCCE3AC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no interior, pedaço, quadrado&#10;&#10;O conteúdo gerado por IA pode estar incorreto.">
            <a:extLst>
              <a:ext uri="{FF2B5EF4-FFF2-40B4-BE49-F238E27FC236}">
                <a16:creationId xmlns:a16="http://schemas.microsoft.com/office/drawing/2014/main" id="{E20DEA1E-FED3-14F8-5437-4174D8DB604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0FE0E88-27EA-244A-4613-42A3E3D81EA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109 - Cônicas de Van Shooten - Hipérbole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12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ED6CD-D82D-6920-DA21-674914D1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vaso&#10;&#10;O conteúdo gerado por IA pode estar incorreto.">
            <a:extLst>
              <a:ext uri="{FF2B5EF4-FFF2-40B4-BE49-F238E27FC236}">
                <a16:creationId xmlns:a16="http://schemas.microsoft.com/office/drawing/2014/main" id="{6DA3B45F-FFFD-03FE-D455-7D63F177994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94" y="-1"/>
            <a:ext cx="1867959" cy="204872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BC4A6DE-10B4-8E38-8BAD-6346C67B6090}"/>
              </a:ext>
            </a:extLst>
          </p:cNvPr>
          <p:cNvSpPr/>
          <p:nvPr/>
        </p:nvSpPr>
        <p:spPr>
          <a:xfrm>
            <a:off x="-106326" y="2048728"/>
            <a:ext cx="48926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011 - Cônicas em Fios - Elipse, Circunferência e Ponto</a:t>
            </a:r>
          </a:p>
        </p:txBody>
      </p:sp>
    </p:spTree>
    <p:extLst>
      <p:ext uri="{BB962C8B-B14F-4D97-AF65-F5344CB8AC3E}">
        <p14:creationId xmlns:p14="http://schemas.microsoft.com/office/powerpoint/2010/main" val="17416317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773D-DAE6-BE75-F0A0-A1AE3CEEA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computer, computador&#10;&#10;O conteúdo gerado por IA pode estar incorreto.">
            <a:extLst>
              <a:ext uri="{FF2B5EF4-FFF2-40B4-BE49-F238E27FC236}">
                <a16:creationId xmlns:a16="http://schemas.microsoft.com/office/drawing/2014/main" id="{A3F1CDD7-EB83-4DD8-2167-BB9BEFB3497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73" y="0"/>
            <a:ext cx="1092601" cy="14398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8D15354-C78B-101B-C71A-08156072176C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P110 - Cônicas em Fios - Hipérbole e Retas Concorrentes</a:t>
            </a:r>
          </a:p>
        </p:txBody>
      </p:sp>
    </p:spTree>
    <p:extLst>
      <p:ext uri="{BB962C8B-B14F-4D97-AF65-F5344CB8AC3E}">
        <p14:creationId xmlns:p14="http://schemas.microsoft.com/office/powerpoint/2010/main" val="39841462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8CDB-A188-B8B4-19BF-9D3B65031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C95EE9-A1C2-99D8-0490-3985B7B05FBB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111 - Dominó Matemático</a:t>
            </a:r>
          </a:p>
        </p:txBody>
      </p:sp>
      <p:pic>
        <p:nvPicPr>
          <p:cNvPr id="3" name="Imagem 2" descr="Uma imagem contendo mesa, itens, pequeno, criança&#10;&#10;O conteúdo gerado por IA pode estar incorreto.">
            <a:extLst>
              <a:ext uri="{FF2B5EF4-FFF2-40B4-BE49-F238E27FC236}">
                <a16:creationId xmlns:a16="http://schemas.microsoft.com/office/drawing/2014/main" id="{BC106A99-0822-3829-9909-C4AAD33CB5D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0" y="20439"/>
            <a:ext cx="3433547" cy="23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58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62B65-EE7D-0192-1A34-C5BCCA09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397EF46-9092-44B2-6EE1-B480A57747A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112 - Jogo do MU</a:t>
            </a:r>
          </a:p>
        </p:txBody>
      </p:sp>
      <p:pic>
        <p:nvPicPr>
          <p:cNvPr id="3" name="Imagem 2" descr="Desenho com traços pretos em fundo branco e letras pretas em fundo branco&#10;&#10;O conteúdo gerado por IA pode estar incorreto.">
            <a:extLst>
              <a:ext uri="{FF2B5EF4-FFF2-40B4-BE49-F238E27FC236}">
                <a16:creationId xmlns:a16="http://schemas.microsoft.com/office/drawing/2014/main" id="{A525908E-EA55-5CFB-ECB0-E655E05D276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51951"/>
            <a:ext cx="1784351" cy="23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31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CC554-F767-92E3-66B8-0509AE63B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3261DD-516C-2F33-F8C1-6A244ECB67D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113 - Simulação no Geogebra da Construção da Cicloide</a:t>
            </a:r>
          </a:p>
        </p:txBody>
      </p:sp>
      <p:pic>
        <p:nvPicPr>
          <p:cNvPr id="3" name="Imagem 2" descr="Forma&#10;&#10;O conteúdo gerado por IA pode estar incorreto.">
            <a:extLst>
              <a:ext uri="{FF2B5EF4-FFF2-40B4-BE49-F238E27FC236}">
                <a16:creationId xmlns:a16="http://schemas.microsoft.com/office/drawing/2014/main" id="{DEF4E4C0-6349-E1D7-48AE-4E7181FA578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9" y="0"/>
            <a:ext cx="256749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7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7EB36-03F2-D2AC-4D62-EF3D29A4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DB0AF51-987E-C3A5-C0A8-E0F6F1A55B3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114 - As Pontes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Konigsberg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6B197E17-FEDB-5BE1-D358-29C7F1D5AE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9" y="0"/>
            <a:ext cx="256749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056C-701D-7D92-4B54-FCF1F1E9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B611F6-D7FA-8EDC-2EFE-B803FD4947D7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115 - Puzzle 15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5E897651-9CA3-3D22-2B30-D33F65F7635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113D-E256-C9D0-DF8C-E928F0822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74BB414-8C27-DCF5-72A4-A26D7FA1C6BA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19016" y="58479"/>
            <a:ext cx="3734608" cy="229802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4F34D1-ABD6-3336-A70B-0A91E6AFC2CC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116 - História das Cônicas</a:t>
            </a:r>
          </a:p>
        </p:txBody>
      </p:sp>
    </p:spTree>
    <p:extLst>
      <p:ext uri="{BB962C8B-B14F-4D97-AF65-F5344CB8AC3E}">
        <p14:creationId xmlns:p14="http://schemas.microsoft.com/office/powerpoint/2010/main" val="11903382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5C82-3559-E1E5-CC87-30310718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636922-1557-9F7D-E093-56952B52078E}"/>
              </a:ext>
            </a:extLst>
          </p:cNvPr>
          <p:cNvSpPr txBox="1"/>
          <p:nvPr/>
        </p:nvSpPr>
        <p:spPr>
          <a:xfrm>
            <a:off x="0" y="1924771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117 - Mecanismo de </a:t>
            </a:r>
            <a:r>
              <a:rPr lang="pt-BR" dirty="0" err="1"/>
              <a:t>Hoecken</a:t>
            </a:r>
            <a:endParaRPr lang="pt-BR" dirty="0"/>
          </a:p>
        </p:txBody>
      </p:sp>
      <p:pic>
        <p:nvPicPr>
          <p:cNvPr id="5" name="Imagem 4" descr="Uma imagem contendo objeto, no interior, mesa, faca&#10;&#10;O conteúdo gerado por IA pode estar incorreto.">
            <a:extLst>
              <a:ext uri="{FF2B5EF4-FFF2-40B4-BE49-F238E27FC236}">
                <a16:creationId xmlns:a16="http://schemas.microsoft.com/office/drawing/2014/main" id="{EC40B81C-1255-6ADB-D310-6B5C50A6CD5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5" y="0"/>
            <a:ext cx="3386539" cy="19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340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5F707-DFE4-293C-831F-6C2B2F81B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B05A1A4-B1FF-C3F7-1C31-1C59CA94223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P118 - Rolando o PI</a:t>
            </a:r>
          </a:p>
        </p:txBody>
      </p:sp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2F9AFF3D-6A5A-A325-6072-52B4A41FC00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9" y="-1"/>
            <a:ext cx="433276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CC295-70C4-AE6E-CD1D-4483ECA8C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778ED7-667F-BC39-F68D-B10A41217A56}"/>
              </a:ext>
            </a:extLst>
          </p:cNvPr>
          <p:cNvSpPr txBox="1"/>
          <p:nvPr/>
        </p:nvSpPr>
        <p:spPr>
          <a:xfrm>
            <a:off x="0" y="2040914"/>
            <a:ext cx="46799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sz="2400" dirty="0"/>
              <a:t>119 - Mecanismo Alternativo de Peaucelier-Lipkin</a:t>
            </a:r>
          </a:p>
        </p:txBody>
      </p:sp>
      <p:pic>
        <p:nvPicPr>
          <p:cNvPr id="3" name="Imagem 2" descr="Uma imagem contendo objeto, no interior, mesa, relógio&#10;&#10;O conteúdo gerado por IA pode estar incorreto.">
            <a:extLst>
              <a:ext uri="{FF2B5EF4-FFF2-40B4-BE49-F238E27FC236}">
                <a16:creationId xmlns:a16="http://schemas.microsoft.com/office/drawing/2014/main" id="{75687D7B-4228-92A5-DC39-70F87538270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4" y="93685"/>
            <a:ext cx="3384742" cy="19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E87C-CE89-46D4-AA19-CB205603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CD4324-4106-41AC-C71D-38F91FE12AE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28" y="0"/>
            <a:ext cx="1789692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5318401-C062-9944-4CA5-E6BFEADAFFA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012 - Cônicas em Fios - Parábola e Reta</a:t>
            </a:r>
          </a:p>
        </p:txBody>
      </p:sp>
    </p:spTree>
    <p:extLst>
      <p:ext uri="{BB962C8B-B14F-4D97-AF65-F5344CB8AC3E}">
        <p14:creationId xmlns:p14="http://schemas.microsoft.com/office/powerpoint/2010/main" val="15946825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1241B-955A-F384-7FF9-7218028F0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F71D07C-0DE6-8B06-15A4-77D946C7A2A3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120 - Simetria como Invariância II - Mosaico Cinza</a:t>
            </a:r>
          </a:p>
        </p:txBody>
      </p:sp>
      <p:pic>
        <p:nvPicPr>
          <p:cNvPr id="3" name="Imagem 2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6108279B-CC38-C4D7-B69E-BD45442A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" y="0"/>
            <a:ext cx="347751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06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CF58-1CC6-D243-A1F7-5817609F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86DE77-7861-A432-ADF3-18CF8CCAC63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121 - Simetria por Padrão II - Mosaico Cinza</a:t>
            </a:r>
          </a:p>
        </p:txBody>
      </p:sp>
      <p:pic>
        <p:nvPicPr>
          <p:cNvPr id="3" name="Imagem 2" descr="Forma&#10;&#10;O conteúdo gerado por IA pode estar incorreto.">
            <a:extLst>
              <a:ext uri="{FF2B5EF4-FFF2-40B4-BE49-F238E27FC236}">
                <a16:creationId xmlns:a16="http://schemas.microsoft.com/office/drawing/2014/main" id="{6C812866-A874-AE30-A38F-B007446DB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3" y="0"/>
            <a:ext cx="330544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910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476BD-36D0-0BC0-C592-3500F451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957351-C188-0561-95DB-D18C1C5BB44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122 - Simetria como Invariância III - UEM</a:t>
            </a:r>
          </a:p>
        </p:txBody>
      </p:sp>
      <p:pic>
        <p:nvPicPr>
          <p:cNvPr id="3" name="Imagem 2" descr="Uma imagem contendo objeto, relógio, mesa, computador&#10;&#10;O conteúdo gerado por IA pode estar incorreto.">
            <a:extLst>
              <a:ext uri="{FF2B5EF4-FFF2-40B4-BE49-F238E27FC236}">
                <a16:creationId xmlns:a16="http://schemas.microsoft.com/office/drawing/2014/main" id="{3ED82A0D-F242-82BB-923E-22DEF149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97" y="0"/>
            <a:ext cx="237115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529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4F947-6C29-F10E-E627-4482358B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A2F594B-44A9-9EFA-69B5-CA5FB35B31D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123 - Simetria por Padrão III - UEM</a:t>
            </a:r>
          </a:p>
        </p:txBody>
      </p:sp>
      <p:pic>
        <p:nvPicPr>
          <p:cNvPr id="3" name="Imagem 2" descr="Uma imagem contendo objeto, relógio&#10;&#10;O conteúdo gerado por IA pode estar incorreto.">
            <a:extLst>
              <a:ext uri="{FF2B5EF4-FFF2-40B4-BE49-F238E27FC236}">
                <a16:creationId xmlns:a16="http://schemas.microsoft.com/office/drawing/2014/main" id="{FA7F06E3-DD29-BB9F-5A29-30316BB4F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6" y="0"/>
            <a:ext cx="2682436" cy="192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10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3E25B-FD12-AEA6-CAB3-BCB995256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48F695-417C-2425-AE4C-5DE34E26A34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124 - Simetria como Invariância IV - Gato</a:t>
            </a:r>
          </a:p>
        </p:txBody>
      </p:sp>
      <p:pic>
        <p:nvPicPr>
          <p:cNvPr id="3" name="Imagem 2" descr="Gato dentro de caixa&#10;&#10;O conteúdo gerado por IA pode estar incorreto.">
            <a:extLst>
              <a:ext uri="{FF2B5EF4-FFF2-40B4-BE49-F238E27FC236}">
                <a16:creationId xmlns:a16="http://schemas.microsoft.com/office/drawing/2014/main" id="{27AEA0EA-3846-FC63-94C6-1026536F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9" y="0"/>
            <a:ext cx="3076292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2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6205-70E2-7526-F861-6B49EEE8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88C292C-A621-83C1-6F44-EEC50E8A8D0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125 - Simetria por Padrão IV - Gato</a:t>
            </a:r>
          </a:p>
        </p:txBody>
      </p:sp>
      <p:pic>
        <p:nvPicPr>
          <p:cNvPr id="3" name="Imagem 2" descr="Tela de computador com imagem de um gato&#10;&#10;O conteúdo gerado por IA pode estar incorreto.">
            <a:extLst>
              <a:ext uri="{FF2B5EF4-FFF2-40B4-BE49-F238E27FC236}">
                <a16:creationId xmlns:a16="http://schemas.microsoft.com/office/drawing/2014/main" id="{A566DF78-5156-C410-501D-5CA7C3E92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02" y="-13100"/>
            <a:ext cx="2790943" cy="19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424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C4F0C-337B-9064-BC9D-40DABBC25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30FE540-A923-159E-E666-6254C612E9C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126 - Simetria como Invariância V - Botão</a:t>
            </a:r>
          </a:p>
        </p:txBody>
      </p:sp>
      <p:pic>
        <p:nvPicPr>
          <p:cNvPr id="6" name="Imagem 5" descr="Rosquinha no prato&#10;&#10;O conteúdo gerado por IA pode estar incorreto.">
            <a:extLst>
              <a:ext uri="{FF2B5EF4-FFF2-40B4-BE49-F238E27FC236}">
                <a16:creationId xmlns:a16="http://schemas.microsoft.com/office/drawing/2014/main" id="{01D1BA0E-B711-C699-8C7A-5CCEA14FC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9" y="0"/>
            <a:ext cx="2701570" cy="19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275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44587-2448-7A04-8518-DADAD1225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F39BC2-1C92-A5A8-ADD2-6187532C679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127 - Simetria como Padrão V - Botão</a:t>
            </a:r>
          </a:p>
        </p:txBody>
      </p:sp>
      <p:pic>
        <p:nvPicPr>
          <p:cNvPr id="3" name="Imagem 2" descr="Em preto e branco&#10;&#10;O conteúdo gerado por IA pode estar incorreto.">
            <a:extLst>
              <a:ext uri="{FF2B5EF4-FFF2-40B4-BE49-F238E27FC236}">
                <a16:creationId xmlns:a16="http://schemas.microsoft.com/office/drawing/2014/main" id="{E805EFEF-18D7-5355-7CCF-BA9A5C9A7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46" y="0"/>
            <a:ext cx="249905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74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70C93-6CCB-8B8F-DF07-C7D92424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1FF069-4268-4B55-4AA8-66A1E47D9F3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128 - Simetria como Invariância VI - Friso Amarelo</a:t>
            </a:r>
          </a:p>
        </p:txBody>
      </p:sp>
      <p:pic>
        <p:nvPicPr>
          <p:cNvPr id="3" name="Imagem 2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F56CEB10-057D-2427-D72E-4038766D5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894"/>
            <a:ext cx="4679950" cy="10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07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6808-47F8-E9EE-370E-BC5489F1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D0D5CA-49FD-CBEF-058B-714EB46B65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129 - Simetria por Padrão VI - Friso Amarelo</a:t>
            </a:r>
          </a:p>
        </p:txBody>
      </p:sp>
      <p:pic>
        <p:nvPicPr>
          <p:cNvPr id="3" name="Imagem 2" descr="Uma imagem contendo desenho, texto, verde&#10;&#10;O conteúdo gerado por IA pode estar incorreto.">
            <a:extLst>
              <a:ext uri="{FF2B5EF4-FFF2-40B4-BE49-F238E27FC236}">
                <a16:creationId xmlns:a16="http://schemas.microsoft.com/office/drawing/2014/main" id="{79F714BD-38C1-D6A8-64C1-5BA42FC30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5" y="320623"/>
            <a:ext cx="4334480" cy="12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602F-5ECC-2327-2D82-877CCCA4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pedaço, quadrado, comida&#10;&#10;O conteúdo gerado por IA pode estar incorreto.">
            <a:extLst>
              <a:ext uri="{FF2B5EF4-FFF2-40B4-BE49-F238E27FC236}">
                <a16:creationId xmlns:a16="http://schemas.microsoft.com/office/drawing/2014/main" id="{BD5A0F6B-0CE9-3277-CF1F-6D37DF13E9E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7" y="1107"/>
            <a:ext cx="3127595" cy="192451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7FA77AB-6EB5-9D6F-3FC2-259F0213A5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013 - Cônicas Jardineiras - Elipse e Circunferência</a:t>
            </a:r>
          </a:p>
        </p:txBody>
      </p:sp>
    </p:spTree>
    <p:extLst>
      <p:ext uri="{BB962C8B-B14F-4D97-AF65-F5344CB8AC3E}">
        <p14:creationId xmlns:p14="http://schemas.microsoft.com/office/powerpoint/2010/main" val="13387107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319C-F90B-7A67-0BA2-46B713DB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B047DB-8C10-5CE6-1EA1-FB2B75ECAF9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130 - Simetria como Invariância VII - Friso Espiral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FE0A6313-6EA1-FEA1-A666-AEABB377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" y="467833"/>
            <a:ext cx="4667901" cy="11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539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FF78-1413-1590-CC33-E76581A7F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7CB1BFA-5D78-7162-9D9D-25050E35F7C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131 - Simetria por Padrão VII - Friso Espiral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438AA059-8F6C-4757-44FC-A9049B4D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92"/>
            <a:ext cx="4679950" cy="125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394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18BB-37CD-F163-A95A-5540B11A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B588422-C79C-8007-9034-FF346D9EDBE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132 - O Número PI</a:t>
            </a:r>
          </a:p>
        </p:txBody>
      </p:sp>
      <p:pic>
        <p:nvPicPr>
          <p:cNvPr id="2" name="Imagem 1" descr="Caneca azul em fundo branco&#10;&#10;O conteúdo gerado por IA pode estar incorreto.">
            <a:extLst>
              <a:ext uri="{FF2B5EF4-FFF2-40B4-BE49-F238E27FC236}">
                <a16:creationId xmlns:a16="http://schemas.microsoft.com/office/drawing/2014/main" id="{C1BEA16B-8E7B-FEB0-A28E-5A876518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0" y="0"/>
            <a:ext cx="3555427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52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34A7-8402-B208-D0A6-F61E3639D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E02963E-738C-6CAE-7E74-CECB88B5E6E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133 - Câmara Quadrada - 2 fissuras</a:t>
            </a:r>
          </a:p>
        </p:txBody>
      </p:sp>
    </p:spTree>
    <p:extLst>
      <p:ext uri="{BB962C8B-B14F-4D97-AF65-F5344CB8AC3E}">
        <p14:creationId xmlns:p14="http://schemas.microsoft.com/office/powerpoint/2010/main" val="17495235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19A59-6FE8-CC94-953A-D02E7347E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15CBC30-E4F3-BC73-C450-0106B60E91F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134 - Teorema de Pitágoras IV - Semelhança</a:t>
            </a:r>
          </a:p>
        </p:txBody>
      </p:sp>
    </p:spTree>
    <p:extLst>
      <p:ext uri="{BB962C8B-B14F-4D97-AF65-F5344CB8AC3E}">
        <p14:creationId xmlns:p14="http://schemas.microsoft.com/office/powerpoint/2010/main" val="42349101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F8697-F870-DC0F-5F5C-8A755470B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8229B3-02BD-7DE6-DD4D-2A1152E7C52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135 - Teorema de Pitágoras V - Diversos</a:t>
            </a:r>
          </a:p>
        </p:txBody>
      </p:sp>
    </p:spTree>
    <p:extLst>
      <p:ext uri="{BB962C8B-B14F-4D97-AF65-F5344CB8AC3E}">
        <p14:creationId xmlns:p14="http://schemas.microsoft.com/office/powerpoint/2010/main" val="31027150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33FF4-F6AB-2421-213F-444FD3D4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989157F-9715-156D-746D-215F12A9010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136 - Sólidos Geométricos (Sólido)</a:t>
            </a:r>
          </a:p>
        </p:txBody>
      </p:sp>
    </p:spTree>
    <p:extLst>
      <p:ext uri="{BB962C8B-B14F-4D97-AF65-F5344CB8AC3E}">
        <p14:creationId xmlns:p14="http://schemas.microsoft.com/office/powerpoint/2010/main" val="39271890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CA340-D3E0-3307-A9BA-B139BDA86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F8A4CDCF-5843-ED35-6030-6838DD134A4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8" y="0"/>
            <a:ext cx="3839633" cy="28797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305D7C4-7453-3693-2F52-0A60F6C58BFD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137 - Simulação no Geogebra dos Mecanismos de Construção de Retas</a:t>
            </a:r>
          </a:p>
        </p:txBody>
      </p:sp>
    </p:spTree>
    <p:extLst>
      <p:ext uri="{BB962C8B-B14F-4D97-AF65-F5344CB8AC3E}">
        <p14:creationId xmlns:p14="http://schemas.microsoft.com/office/powerpoint/2010/main" val="20171036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92409-7952-D22D-85ED-16E01B21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653490-10D1-1F88-E32E-E7951715611F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138 - Simulação no Geogebra dos Mecanismos de Isometrias</a:t>
            </a:r>
          </a:p>
        </p:txBody>
      </p:sp>
    </p:spTree>
    <p:extLst>
      <p:ext uri="{BB962C8B-B14F-4D97-AF65-F5344CB8AC3E}">
        <p14:creationId xmlns:p14="http://schemas.microsoft.com/office/powerpoint/2010/main" val="38299715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BCF03-097C-C906-673D-49C780AA1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2C6D47A-6ECA-C1BD-9853-33B96D92B31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139 - Dominó Geométrico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538BAD77-AB71-05EC-B1CB-90538D23A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2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59C04-0310-D0A1-42C5-3116C05DD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Em preto e branco&#10;&#10;O conteúdo gerado por IA pode estar incorreto.">
            <a:extLst>
              <a:ext uri="{FF2B5EF4-FFF2-40B4-BE49-F238E27FC236}">
                <a16:creationId xmlns:a16="http://schemas.microsoft.com/office/drawing/2014/main" id="{D5E23472-E4E7-87AA-35A6-203BCE4F508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7" y="0"/>
            <a:ext cx="3129395" cy="19256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E816CF2-AD35-8762-0C3F-DA29DB763980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014 - Cônicas Jardineiras - Parábola</a:t>
            </a:r>
          </a:p>
        </p:txBody>
      </p:sp>
    </p:spTree>
    <p:extLst>
      <p:ext uri="{BB962C8B-B14F-4D97-AF65-F5344CB8AC3E}">
        <p14:creationId xmlns:p14="http://schemas.microsoft.com/office/powerpoint/2010/main" val="11322139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557C8-6A81-BA89-A797-181C93FC7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9683C5B-AF3E-4775-56A1-2FC6FAC56E6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140 - Jogo da Velha com Frações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BC941F57-E3B4-FC7A-03AB-00627B6FE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07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330F-CAC4-16DB-8595-9C9D096E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F4935C1-035B-367E-1852-46E298A3D357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141 - Números Inteiros com Dama Simples</a:t>
            </a:r>
          </a:p>
        </p:txBody>
      </p:sp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EEA83C2F-5D3F-99B6-CA99-7B6E301B8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34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781D-1CB6-2DB8-055C-101E0FE2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0AF099-1B26-6DC9-0442-C4B068A5D4B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142 - Jogo da Velha com Números Naturais</a:t>
            </a:r>
          </a:p>
        </p:txBody>
      </p:sp>
      <p:pic>
        <p:nvPicPr>
          <p:cNvPr id="3" name="Imagem 2" descr="Uma imagem contendo Calendário&#10;&#10;O conteúdo gerado por IA pode estar incorreto.">
            <a:extLst>
              <a:ext uri="{FF2B5EF4-FFF2-40B4-BE49-F238E27FC236}">
                <a16:creationId xmlns:a16="http://schemas.microsoft.com/office/drawing/2014/main" id="{653F38B3-4D9E-3F04-61B0-B7DCD7B18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375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BB8F-E2BC-EAE2-0144-B04AC4C1F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02AD0E6-669E-0604-C84D-F23BD922E2E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143 - Soma 8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D6A306AA-06A5-4E11-961C-386805D7A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317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20012-479A-2B96-3F4B-BF04FE51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FB080F-F03B-BBD5-19BC-3B5260A77FB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144 - Soma 30</a:t>
            </a:r>
          </a:p>
        </p:txBody>
      </p:sp>
      <p:pic>
        <p:nvPicPr>
          <p:cNvPr id="3" name="Imagem 2" descr="Gráfico, Forma&#10;&#10;O conteúdo gerado por IA pode estar incorreto.">
            <a:extLst>
              <a:ext uri="{FF2B5EF4-FFF2-40B4-BE49-F238E27FC236}">
                <a16:creationId xmlns:a16="http://schemas.microsoft.com/office/drawing/2014/main" id="{BA249556-34B7-6813-56E1-083A855B0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535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FE80A-921E-5F70-3DF4-74AC439D5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0347633-BF4D-5F9A-A96D-236503493E6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145 - Enigma das Figuras Geométricas</a:t>
            </a:r>
          </a:p>
        </p:txBody>
      </p:sp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A813C1F8-EED6-6EF2-35A5-B8AED12A8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463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6101D-BCA8-E07E-E27E-4C2815D3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3831F9-F861-CAA1-BA97-B6839F53791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146 - Avançando com o Resto</a:t>
            </a:r>
          </a:p>
        </p:txBody>
      </p:sp>
      <p:pic>
        <p:nvPicPr>
          <p:cNvPr id="6" name="Imagem 5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88EEDC3E-B3DD-5C56-B2DA-B6B47799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498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3C975-CCE9-83E9-750B-5760F1333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computer, computador&#10;&#10;O conteúdo gerado por IA pode estar incorreto.">
            <a:extLst>
              <a:ext uri="{FF2B5EF4-FFF2-40B4-BE49-F238E27FC236}">
                <a16:creationId xmlns:a16="http://schemas.microsoft.com/office/drawing/2014/main" id="{9DBC2E6C-F65B-7DC1-5BAB-7A0E94B670C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17" y="0"/>
            <a:ext cx="3132913" cy="19277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6501C0-9DF3-4DC9-89EB-DE557F5239C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147 - Elipsógrafo de Arquimedes</a:t>
            </a:r>
          </a:p>
        </p:txBody>
      </p:sp>
    </p:spTree>
    <p:extLst>
      <p:ext uri="{BB962C8B-B14F-4D97-AF65-F5344CB8AC3E}">
        <p14:creationId xmlns:p14="http://schemas.microsoft.com/office/powerpoint/2010/main" val="21498761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FAD4-17E1-4DDB-4EF9-F01E7005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5EF9FE8-39FF-2B36-C1E7-4D16745AA31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148 -  Cicloide e Outras Curvas</a:t>
            </a:r>
          </a:p>
        </p:txBody>
      </p:sp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540F5C02-14B6-F0CE-346F-B8A7DF12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3" y="90520"/>
            <a:ext cx="3978201" cy="18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761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556DE-9806-4F61-4C30-3D43A7FE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203303D-4C89-64C6-5B08-8D39603215E7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149 - Antena Parabólica (Forno Solar) - Réplica</a:t>
            </a:r>
          </a:p>
        </p:txBody>
      </p:sp>
      <p:pic>
        <p:nvPicPr>
          <p:cNvPr id="5" name="Imagem 4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61EE7645-1CFB-6CC9-449B-42F21B457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40" y="0"/>
            <a:ext cx="1322467" cy="19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851AA-4DFE-3B6D-AFE9-C030E575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objeto, mesa, no interior, pedaço&#10;&#10;O conteúdo gerado por IA pode estar incorreto.">
            <a:extLst>
              <a:ext uri="{FF2B5EF4-FFF2-40B4-BE49-F238E27FC236}">
                <a16:creationId xmlns:a16="http://schemas.microsoft.com/office/drawing/2014/main" id="{F3D9F201-555E-E910-093F-00839C861FC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7" y="0"/>
            <a:ext cx="3701755" cy="19256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C7511A2-6451-BDDA-F56B-0D9C20A6C38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015 - Cônicas Jardineiras - Hipérbole</a:t>
            </a:r>
          </a:p>
        </p:txBody>
      </p:sp>
    </p:spTree>
    <p:extLst>
      <p:ext uri="{BB962C8B-B14F-4D97-AF65-F5344CB8AC3E}">
        <p14:creationId xmlns:p14="http://schemas.microsoft.com/office/powerpoint/2010/main" val="34139773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326D-40AC-926E-DFF0-D81B61CB5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08312B-0F5A-D16A-224F-49692CA6A0E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150 -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Teste - Fase 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9F15AC2-C41A-BDAE-7C7A-037B788DD841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329881" y="63796"/>
            <a:ext cx="2020186" cy="19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564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2C0D3-8C31-178C-0BD9-E47D0041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BB6E286-9C8F-54EE-4766-B6FB73EF6B4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151 - Mágica com Números - Réplica</a:t>
            </a:r>
          </a:p>
        </p:txBody>
      </p:sp>
      <p:pic>
        <p:nvPicPr>
          <p:cNvPr id="3" name="Imagem 2" descr="Uma imagem contendo janela, no interior, monitor, mesa&#10;&#10;O conteúdo gerado por IA pode estar incorreto.">
            <a:extLst>
              <a:ext uri="{FF2B5EF4-FFF2-40B4-BE49-F238E27FC236}">
                <a16:creationId xmlns:a16="http://schemas.microsoft.com/office/drawing/2014/main" id="{E8A0ED22-1254-BC26-C72B-992F62B53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02" y="0"/>
            <a:ext cx="222594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102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B376-D0B3-E558-F865-C9CA5B5D0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39CE3C-9AC0-A038-D1ED-8980520288D8}"/>
              </a:ext>
            </a:extLst>
          </p:cNvPr>
          <p:cNvSpPr txBox="1"/>
          <p:nvPr/>
        </p:nvSpPr>
        <p:spPr>
          <a:xfrm>
            <a:off x="0" y="1930809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152 - O Quarto de Ames - Réplica</a:t>
            </a:r>
          </a:p>
        </p:txBody>
      </p:sp>
      <p:pic>
        <p:nvPicPr>
          <p:cNvPr id="4" name="Imagem 3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EB32499E-AC6F-1B37-B619-B6AB13E81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18" y="0"/>
            <a:ext cx="2125513" cy="19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C3FA-3D29-9131-5C93-AE8D177A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4EDEAA6-A42A-72EF-6F1D-518F195AAB9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153 - Comparando Áreas - Réplica</a:t>
            </a:r>
          </a:p>
        </p:txBody>
      </p:sp>
      <p:pic>
        <p:nvPicPr>
          <p:cNvPr id="2" name="Imagem 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80C1D090-CD4D-F2F5-8964-8D3216284FB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1" y="0"/>
            <a:ext cx="364396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977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CA06-3FC9-E7BA-754C-B5214AA4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94F032-0516-8A07-47E9-36F15F7C4A2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154 - O Triângulo de Paul Curry - Réplica</a:t>
            </a:r>
          </a:p>
        </p:txBody>
      </p:sp>
      <p:pic>
        <p:nvPicPr>
          <p:cNvPr id="2" name="Imagem 1" descr="Uma imagem contendo teclado, perto, violão, computador&#10;&#10;O conteúdo gerado por IA pode estar incorreto.">
            <a:extLst>
              <a:ext uri="{FF2B5EF4-FFF2-40B4-BE49-F238E27FC236}">
                <a16:creationId xmlns:a16="http://schemas.microsoft.com/office/drawing/2014/main" id="{20D33075-AEE2-D3F8-D156-18BD30DFE76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896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BC898-F852-E37E-1708-23E861E4F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29D9C87-EA99-6326-B626-6AB744D645A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155 -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Geoespaço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2" name="Imagem 1" descr="Mesa de madeira com cadeiras ao fundo&#10;&#10;O conteúdo gerado por IA pode estar incorreto.">
            <a:extLst>
              <a:ext uri="{FF2B5EF4-FFF2-40B4-BE49-F238E27FC236}">
                <a16:creationId xmlns:a16="http://schemas.microsoft.com/office/drawing/2014/main" id="{1A28DCA0-77BD-B146-2743-40CB9374F1D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6" y="0"/>
            <a:ext cx="183283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02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06F54-6E41-9ABC-8072-566BB095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5FD3D8-AB4A-3DBD-0BAC-0B57A214DD9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156 -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Geoplano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2" name="Imagem 1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7D27409-EF0E-B499-589A-09B0CE78A9B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" y="0"/>
            <a:ext cx="459501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31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4426-ECBD-B401-8DF8-8580EF53A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7EE92948-0C3C-2844-709C-FBC3C5942986}"/>
              </a:ext>
            </a:extLst>
          </p:cNvPr>
          <p:cNvSpPr txBox="1"/>
          <p:nvPr/>
        </p:nvSpPr>
        <p:spPr>
          <a:xfrm>
            <a:off x="0" y="193080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157 - Torre de Hanoi - Réplica</a:t>
            </a:r>
          </a:p>
        </p:txBody>
      </p:sp>
      <p:pic>
        <p:nvPicPr>
          <p:cNvPr id="4" name="Imagem 3" descr="Uma imagem contendo no interior, mesa, pequeno, cozinha&#10;&#10;O conteúdo gerado por IA pode estar incorreto.">
            <a:extLst>
              <a:ext uri="{FF2B5EF4-FFF2-40B4-BE49-F238E27FC236}">
                <a16:creationId xmlns:a16="http://schemas.microsoft.com/office/drawing/2014/main" id="{26241C5E-0CD3-8764-1AFD-E0512ADB5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5" y="0"/>
            <a:ext cx="4020219" cy="19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067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A15A3-9E1C-3C47-B9D9-0AC5A3EEA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11BB1A1-6854-BB62-1EC3-B849FA21213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158 - Cubo Soma de Piet </a:t>
            </a:r>
            <a:r>
              <a:rPr lang="es-ES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Hein</a:t>
            </a:r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Imagem 5" descr="Caixa de jogo de vídeo game&#10;&#10;O conteúdo gerado por IA pode estar incorreto.">
            <a:extLst>
              <a:ext uri="{FF2B5EF4-FFF2-40B4-BE49-F238E27FC236}">
                <a16:creationId xmlns:a16="http://schemas.microsoft.com/office/drawing/2014/main" id="{333D7514-BF5A-0866-D293-CEF80833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88" y="0"/>
            <a:ext cx="2010572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902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FAEF-5066-5222-F03C-09311232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265065-E72C-BA9A-3E66-93FF8A8E92D3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159 - Jogo da Velha 3D (Acrílico) - Réplica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20AE23-28F4-4C76-081C-877449DA5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65" y="0"/>
            <a:ext cx="189882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4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F05D-B6F6-43F6-B578-E8878FDA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DE81184-4F34-5E4B-63EC-7DFFB564148F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016 - Espelhos Parabólicos</a:t>
            </a:r>
          </a:p>
        </p:txBody>
      </p:sp>
      <p:pic>
        <p:nvPicPr>
          <p:cNvPr id="4" name="Imagem 3" descr="Mesa com livros em cima&#10;&#10;O conteúdo gerado por IA pode estar incorreto.">
            <a:extLst>
              <a:ext uri="{FF2B5EF4-FFF2-40B4-BE49-F238E27FC236}">
                <a16:creationId xmlns:a16="http://schemas.microsoft.com/office/drawing/2014/main" id="{BAD7D0D8-9C0A-3A1D-A40C-325BA8C648A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544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CC8B7-5AD6-4BD0-5620-D40C3484A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6CBCF8A8-6430-A320-DA63-4471B85CD66E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160 - Jogo da Velha 3D (Cubo) - Réplica</a:t>
            </a:r>
          </a:p>
        </p:txBody>
      </p:sp>
      <p:pic>
        <p:nvPicPr>
          <p:cNvPr id="6" name="Imagem 5" descr="Mesa de madeira com objetos em cima&#10;&#10;O conteúdo gerado por IA pode estar incorreto.">
            <a:extLst>
              <a:ext uri="{FF2B5EF4-FFF2-40B4-BE49-F238E27FC236}">
                <a16:creationId xmlns:a16="http://schemas.microsoft.com/office/drawing/2014/main" id="{755C8035-FF84-8717-C8F1-AB4DE6F8A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3" y="0"/>
            <a:ext cx="320936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508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F45A-3A68-AF5E-9777-B6EB4A78C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0A041AD-78D1-D743-786A-9882CF715149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161 - Jogo da Velha Chinês - Réplica</a:t>
            </a:r>
          </a:p>
        </p:txBody>
      </p:sp>
      <p:pic>
        <p:nvPicPr>
          <p:cNvPr id="6" name="Imagem 5" descr="Uma imagem contendo no interior, cesta, mesa, computador&#10;&#10;O conteúdo gerado por IA pode estar incorreto.">
            <a:extLst>
              <a:ext uri="{FF2B5EF4-FFF2-40B4-BE49-F238E27FC236}">
                <a16:creationId xmlns:a16="http://schemas.microsoft.com/office/drawing/2014/main" id="{218115B9-C1B9-3643-3CF4-739A7E58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6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624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0600D-3210-0605-B3E3-7B7B13AB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EDCCE0AF-94BF-7AA7-6A49-6D2E69302C22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162 - Monte um Quadrado - Réplica</a:t>
            </a:r>
          </a:p>
        </p:txBody>
      </p:sp>
      <p:pic>
        <p:nvPicPr>
          <p:cNvPr id="4" name="Imagem 3" descr="Forma&#10;&#10;O conteúdo gerado por IA pode estar incorreto.">
            <a:extLst>
              <a:ext uri="{FF2B5EF4-FFF2-40B4-BE49-F238E27FC236}">
                <a16:creationId xmlns:a16="http://schemas.microsoft.com/office/drawing/2014/main" id="{6905F451-F55C-729A-46BC-0098179EF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7" y="0"/>
            <a:ext cx="233391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859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0109-10E3-D6E9-C7EF-2584CA06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1B4F5F-A2FE-F8AA-DA55-4A656D37992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163 -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Stomachion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3" name="Imagem 2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5263251A-9665-9E40-6E1A-E02B93633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1" y="0"/>
            <a:ext cx="321934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30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C7796-F723-9EF2-21A1-8592787F9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C646A50-5AFE-107D-A66C-60BC880D1EB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164 -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Pentaminós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3" name="Imagem 2" descr="Teclado de piano&#10;&#10;O conteúdo gerado por IA pode estar incorreto.">
            <a:extLst>
              <a:ext uri="{FF2B5EF4-FFF2-40B4-BE49-F238E27FC236}">
                <a16:creationId xmlns:a16="http://schemas.microsoft.com/office/drawing/2014/main" id="{A2759F75-E5DA-4F4B-A538-A310B06F8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40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79D9A-8147-90B3-6A28-EC019BA96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59EA21-7D9F-146D-2DCF-4E44CE0D84E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165 - Teorema de Pitágoras II (Quadrado) - Réplica</a:t>
            </a:r>
          </a:p>
        </p:txBody>
      </p:sp>
      <p:pic>
        <p:nvPicPr>
          <p:cNvPr id="4" name="Imagem 3" descr="Caixa de papelão&#10;&#10;O conteúdo gerado por IA pode estar incorreto.">
            <a:extLst>
              <a:ext uri="{FF2B5EF4-FFF2-40B4-BE49-F238E27FC236}">
                <a16:creationId xmlns:a16="http://schemas.microsoft.com/office/drawing/2014/main" id="{117845ED-37A2-B596-8035-6574ACAF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0" y="0"/>
            <a:ext cx="397297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20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7F0CC-E8FC-E786-7ED0-6FA5A0D1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9C0C826D-1B95-6D60-CECA-91506833C987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166 - Teorema de Pitágoras III (Hexágono) - Réplica</a:t>
            </a:r>
          </a:p>
        </p:txBody>
      </p:sp>
      <p:pic>
        <p:nvPicPr>
          <p:cNvPr id="4" name="Imagem 3" descr="Caixa de papel&#10;&#10;O conteúdo gerado por IA pode estar incorreto.">
            <a:extLst>
              <a:ext uri="{FF2B5EF4-FFF2-40B4-BE49-F238E27FC236}">
                <a16:creationId xmlns:a16="http://schemas.microsoft.com/office/drawing/2014/main" id="{9567483F-A2F6-3EAD-409E-6F62DA740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0"/>
            <a:ext cx="402984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6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8CF3F-35A8-CE70-9F31-4AD4A3250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C42F968-4E0F-B9F4-660C-BB1CB13DF7E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167 - Jogo da Velha Geométrico</a:t>
            </a:r>
          </a:p>
        </p:txBody>
      </p:sp>
      <p:pic>
        <p:nvPicPr>
          <p:cNvPr id="3" name="Imagem 2" descr="Mesa e cadeiras&#10;&#10;O conteúdo gerado por IA pode estar incorreto.">
            <a:extLst>
              <a:ext uri="{FF2B5EF4-FFF2-40B4-BE49-F238E27FC236}">
                <a16:creationId xmlns:a16="http://schemas.microsoft.com/office/drawing/2014/main" id="{544E4601-A559-C5F4-6199-FE94B4D87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81" y="0"/>
            <a:ext cx="223738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321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96C5-6388-196D-8536-725EA5CEB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58C7B5D-C868-49FE-5663-9E5372EE9587}"/>
              </a:ext>
            </a:extLst>
          </p:cNvPr>
          <p:cNvSpPr/>
          <p:nvPr/>
        </p:nvSpPr>
        <p:spPr>
          <a:xfrm>
            <a:off x="-106326" y="2387282"/>
            <a:ext cx="4892601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168 - Torre de Hanoi - Réplica 2</a:t>
            </a:r>
          </a:p>
        </p:txBody>
      </p:sp>
      <p:pic>
        <p:nvPicPr>
          <p:cNvPr id="3" name="Imagem 2" descr="Desenho de uma maçã&#10;&#10;O conteúdo gerado por IA pode estar incorreto.">
            <a:extLst>
              <a:ext uri="{FF2B5EF4-FFF2-40B4-BE49-F238E27FC236}">
                <a16:creationId xmlns:a16="http://schemas.microsoft.com/office/drawing/2014/main" id="{7957F3BC-8A46-FD21-B458-C69C648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0"/>
            <a:ext cx="2496317" cy="23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88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F693E-5C0F-8634-DF1C-B48461E0C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CB385972-FE4D-748A-B553-C5CE77BFFFDA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169 - Puzzle 15 - Réplica</a:t>
            </a:r>
          </a:p>
        </p:txBody>
      </p:sp>
      <p:pic>
        <p:nvPicPr>
          <p:cNvPr id="4" name="Imagem 3" descr="Placa branca com letras pretas&#10;&#10;O conteúdo gerado por IA pode estar incorreto.">
            <a:extLst>
              <a:ext uri="{FF2B5EF4-FFF2-40B4-BE49-F238E27FC236}">
                <a16:creationId xmlns:a16="http://schemas.microsoft.com/office/drawing/2014/main" id="{FFBC75CD-5620-1B11-E220-CDF4510F8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0" y="0"/>
            <a:ext cx="3222949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5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FB4D6-DADF-B99A-7164-2AA805548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branco e preto em cima de mesa&#10;&#10;O conteúdo gerado por IA pode estar incorreto.">
            <a:extLst>
              <a:ext uri="{FF2B5EF4-FFF2-40B4-BE49-F238E27FC236}">
                <a16:creationId xmlns:a16="http://schemas.microsoft.com/office/drawing/2014/main" id="{2DD07816-4BEE-78D2-B90A-790D67F5CF7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"/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9DCD473-AD8E-6C76-6B0C-6B3994C3BDD1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017 - Espelhos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Ustores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9161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B3BE3-AE89-8823-1D95-02024AAEB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0ED0DF-6AF2-DF53-9F3F-FF33CFB43AD2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170 - Hipercubo</a:t>
            </a:r>
          </a:p>
        </p:txBody>
      </p:sp>
      <p:pic>
        <p:nvPicPr>
          <p:cNvPr id="6" name="Imagem 5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55359455-A418-79E3-68DD-ECE26AF7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" y="0"/>
            <a:ext cx="2689394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49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64EC-9622-12AB-FDA7-B5041099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5FF9A91-2FCB-9209-EFF0-4CD2FC9DAEC6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171 - Blocos Deslizantes I - Réplica 1</a:t>
            </a:r>
          </a:p>
        </p:txBody>
      </p:sp>
      <p:pic>
        <p:nvPicPr>
          <p:cNvPr id="3" name="Imagem 2" descr="Uma imagem contendo pequeno, mesa, homem, rosa&#10;&#10;O conteúdo gerado por IA pode estar incorreto.">
            <a:extLst>
              <a:ext uri="{FF2B5EF4-FFF2-40B4-BE49-F238E27FC236}">
                <a16:creationId xmlns:a16="http://schemas.microsoft.com/office/drawing/2014/main" id="{D0692386-DF74-2131-E36A-D3F3B7EEB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60" y="0"/>
            <a:ext cx="157422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11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EAD3-0D11-097D-006E-6926DD00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208E2BF-218C-353B-2CA1-282838E4398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172 - Números Mágicos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49738141-C61B-9976-2115-7D30EFB3B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66" y="0"/>
            <a:ext cx="186581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007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07953-60D1-5BF9-C655-764982CBD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A26C62D-02F6-2ED0-6FA7-76BC6BC3AA64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173 - Blocos Deslizantes I - Réplica 2</a:t>
            </a:r>
          </a:p>
        </p:txBody>
      </p:sp>
      <p:pic>
        <p:nvPicPr>
          <p:cNvPr id="4" name="Imagem 3" descr="Imagem em preto e roxo&#10;&#10;O conteúdo gerado por IA pode estar incorreto.">
            <a:extLst>
              <a:ext uri="{FF2B5EF4-FFF2-40B4-BE49-F238E27FC236}">
                <a16:creationId xmlns:a16="http://schemas.microsoft.com/office/drawing/2014/main" id="{C4EF0BAC-8AB5-63CB-0CDD-166C9510D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34" y="0"/>
            <a:ext cx="150508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71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49D8-5E98-0ADA-B108-7036F69BA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B3B98FFD-2CF6-FCD5-1E8A-66BDC400452D}"/>
              </a:ext>
            </a:extLst>
          </p:cNvPr>
          <p:cNvSpPr txBox="1"/>
          <p:nvPr/>
        </p:nvSpPr>
        <p:spPr>
          <a:xfrm>
            <a:off x="51515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174 - Desafio das Bolinhas Coloridas</a:t>
            </a:r>
          </a:p>
        </p:txBody>
      </p:sp>
      <p:pic>
        <p:nvPicPr>
          <p:cNvPr id="6" name="Imagem 5" descr="Uma imagem contendo no interior, pequeno, comida, mesa&#10;&#10;O conteúdo gerado por IA pode estar incorreto.">
            <a:extLst>
              <a:ext uri="{FF2B5EF4-FFF2-40B4-BE49-F238E27FC236}">
                <a16:creationId xmlns:a16="http://schemas.microsoft.com/office/drawing/2014/main" id="{545928AF-96E0-50E1-AC85-128C78192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91" y="0"/>
            <a:ext cx="208419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406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8A91F-E850-89E9-FC2F-E454FE35D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03F2AFCB-5A33-BC19-14C3-12A9FB4950D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175 - Cubo Soma de Piet </a:t>
            </a:r>
            <a:r>
              <a:rPr lang="es-ES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Hein</a:t>
            </a:r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 2</a:t>
            </a:r>
            <a:endParaRPr lang="pt-BR" sz="2800" dirty="0">
              <a:latin typeface="LM Roman 9" panose="00000500000000000000" pitchFamily="50" charset="0"/>
              <a:ea typeface="STCaiyun" panose="020B0503020204020204" pitchFamily="2" charset="-122"/>
            </a:endParaRPr>
          </a:p>
        </p:txBody>
      </p:sp>
      <p:pic>
        <p:nvPicPr>
          <p:cNvPr id="4" name="Imagem 3" descr="Uma imagem contendo lego, brinquedo, carro, frente&#10;&#10;O conteúdo gerado por IA pode estar incorreto.">
            <a:extLst>
              <a:ext uri="{FF2B5EF4-FFF2-40B4-BE49-F238E27FC236}">
                <a16:creationId xmlns:a16="http://schemas.microsoft.com/office/drawing/2014/main" id="{248DB356-4C77-4057-604D-0400067D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22" y="3626"/>
            <a:ext cx="1656305" cy="19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21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821AC-9741-9DCF-7398-2E6AD244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17C22D-3998-50B7-C337-5EF34A61210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176 - Geometria Hiperbólica dos Corais</a:t>
            </a:r>
          </a:p>
        </p:txBody>
      </p:sp>
      <p:pic>
        <p:nvPicPr>
          <p:cNvPr id="4" name="Imagem 3" descr="Bolo decorado com flores&#10;&#10;O conteúdo gerado por IA pode estar incorreto.">
            <a:extLst>
              <a:ext uri="{FF2B5EF4-FFF2-40B4-BE49-F238E27FC236}">
                <a16:creationId xmlns:a16="http://schemas.microsoft.com/office/drawing/2014/main" id="{C009C860-4A4F-2D6F-C582-A4177DD74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8" y="6311"/>
            <a:ext cx="3748294" cy="19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79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C68F-863C-BB4B-F87B-B0045CA8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04D7AB36-5DA9-DCE0-1935-EE91B85E92F9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177 – Pêndulo Duplo</a:t>
            </a:r>
          </a:p>
        </p:txBody>
      </p:sp>
      <p:pic>
        <p:nvPicPr>
          <p:cNvPr id="3" name="Imagem 2" descr="Uma imagem contendo verde, mão, segurando, medidor&#10;&#10;O conteúdo gerado por IA pode estar incorreto.">
            <a:extLst>
              <a:ext uri="{FF2B5EF4-FFF2-40B4-BE49-F238E27FC236}">
                <a16:creationId xmlns:a16="http://schemas.microsoft.com/office/drawing/2014/main" id="{2CCCBBDE-0354-FC70-CB9F-FD0219F35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"/>
            <a:ext cx="4679950" cy="23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758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9CE74-B258-953A-7B1D-92C9397C5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E67604-4767-40C8-3A44-4334B2F6E41E}"/>
              </a:ext>
            </a:extLst>
          </p:cNvPr>
          <p:cNvSpPr txBox="1"/>
          <p:nvPr/>
        </p:nvSpPr>
        <p:spPr>
          <a:xfrm>
            <a:off x="0" y="1925889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178 – Pirâmide com Bolinhas II</a:t>
            </a:r>
          </a:p>
        </p:txBody>
      </p:sp>
      <p:pic>
        <p:nvPicPr>
          <p:cNvPr id="3" name="Imagem 2" descr="Frutas em cima de uma superfície verde&#10;&#10;O conteúdo gerado por IA pode estar incorreto.">
            <a:extLst>
              <a:ext uri="{FF2B5EF4-FFF2-40B4-BE49-F238E27FC236}">
                <a16:creationId xmlns:a16="http://schemas.microsoft.com/office/drawing/2014/main" id="{BB571D4D-7A10-EED7-DD7F-84C07206B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87" y="0"/>
            <a:ext cx="1736575" cy="19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017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E883-6618-A282-D39E-68DBC55F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60DCA6-B573-1BCB-540C-EE1B7C487060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179 - Pirâmide com Bolinhas III</a:t>
            </a:r>
          </a:p>
        </p:txBody>
      </p:sp>
      <p:pic>
        <p:nvPicPr>
          <p:cNvPr id="3" name="Imagem 2" descr="Maçã em cima da mesa&#10;&#10;O conteúdo gerado por IA pode estar incorreto.">
            <a:extLst>
              <a:ext uri="{FF2B5EF4-FFF2-40B4-BE49-F238E27FC236}">
                <a16:creationId xmlns:a16="http://schemas.microsoft.com/office/drawing/2014/main" id="{9C33CE23-D785-AFEB-563D-95C11DDC5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96" y="0"/>
            <a:ext cx="192675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1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93EC-2B5D-059A-11F3-499534B6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eflexo de luz&#10;&#10;O conteúdo gerado por IA pode estar incorreto.">
            <a:extLst>
              <a:ext uri="{FF2B5EF4-FFF2-40B4-BE49-F238E27FC236}">
                <a16:creationId xmlns:a16="http://schemas.microsoft.com/office/drawing/2014/main" id="{375F862A-C96D-A0B2-63F1-6E8DB9A75F1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83" y="0"/>
            <a:ext cx="1744382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DFA488-E397-84A3-9750-1627ACF8F9C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018 - Antena Parabólica (Forno Solar)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B4D62B-9C5D-099C-E837-C100637328A3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59714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5D154-1670-DC28-4976-C2CFAAB6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AC412F-AE2E-BD2D-4BE0-064CBBFD6FA0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180 – Olhos do Dragão</a:t>
            </a:r>
          </a:p>
        </p:txBody>
      </p:sp>
      <p:pic>
        <p:nvPicPr>
          <p:cNvPr id="4" name="Imagem 3" descr="Desenho de uma criatura com a boca aberta&#10;&#10;O conteúdo gerado por IA pode estar incorreto.">
            <a:extLst>
              <a:ext uri="{FF2B5EF4-FFF2-40B4-BE49-F238E27FC236}">
                <a16:creationId xmlns:a16="http://schemas.microsoft.com/office/drawing/2014/main" id="{E81C7E52-F82B-E60E-A2E4-84DB3DE5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96" y="59872"/>
            <a:ext cx="1650557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6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99B81-D488-6C17-CBB7-866D68DC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ampa, homem, caixa, tábua&#10;&#10;O conteúdo gerado por IA pode estar incorreto.">
            <a:extLst>
              <a:ext uri="{FF2B5EF4-FFF2-40B4-BE49-F238E27FC236}">
                <a16:creationId xmlns:a16="http://schemas.microsoft.com/office/drawing/2014/main" id="{2C2DE69D-7B98-3C48-626C-E96AFC8D061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4" y="0"/>
            <a:ext cx="4029739" cy="2356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F18F21E-92CF-A439-0F9E-2FEEB3FD56D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019 - Mini Golfe Parabólico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C7444A-0F0E-7B05-875E-DE5DB6E4928E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6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718A-2D3C-7825-6242-79A6DE0F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8542DA-D0B4-58B8-0D8C-08C7035038CA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002 - Mecanismo de Watt</a:t>
            </a:r>
          </a:p>
        </p:txBody>
      </p:sp>
      <p:pic>
        <p:nvPicPr>
          <p:cNvPr id="4" name="Imagem 3" descr="Mouse de computador&#10;&#10;O conteúdo gerado por IA pode estar incorreto.">
            <a:extLst>
              <a:ext uri="{FF2B5EF4-FFF2-40B4-BE49-F238E27FC236}">
                <a16:creationId xmlns:a16="http://schemas.microsoft.com/office/drawing/2014/main" id="{3869C175-FEA1-8B08-835C-27D74767C0F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9" y="0"/>
            <a:ext cx="414615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67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F8BD0-7227-AF40-BA2D-19B66E0E3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cadeiras&#10;&#10;O conteúdo gerado por IA pode estar incorreto.">
            <a:extLst>
              <a:ext uri="{FF2B5EF4-FFF2-40B4-BE49-F238E27FC236}">
                <a16:creationId xmlns:a16="http://schemas.microsoft.com/office/drawing/2014/main" id="{5A252947-030D-A86F-9FDA-CE10AF5D7D8D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2" y="0"/>
            <a:ext cx="3306725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9F1F29B-414A-BFAD-E298-7D7E64CA85A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020 - Bilhar Elíptico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987A368-8735-DBC1-1258-68FEE85A3B8B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61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F2F94-B396-F124-3C94-697427E5C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toalha branca&#10;&#10;O conteúdo gerado por IA pode estar incorreto.">
            <a:extLst>
              <a:ext uri="{FF2B5EF4-FFF2-40B4-BE49-F238E27FC236}">
                <a16:creationId xmlns:a16="http://schemas.microsoft.com/office/drawing/2014/main" id="{13170F04-BA2C-3177-5405-2D978B023E7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B9C90B0-4C78-61EC-A549-6E5198C3E20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021 - Cônicas Laser - Elipse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7D6AC3-4E0C-5B17-27A6-AB17794E38B5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14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9FE0-F8D2-973D-76F2-516BD999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F111028-3CA0-1B75-7206-E6B931335DD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11"/>
            <a:ext cx="4679950" cy="191930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4ED18EB-8437-C8E9-0199-799C9FA941D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022  - Cônicas Laser - Parábola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EC4D5C-9961-76A8-8A19-CDAF50618319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2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A1F4-AC96-1B28-7CEA-7B8A7F4B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EDDA591C-4F7F-60A4-98E0-3BE3F5DF40B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C49DA20-65CB-557B-EAA0-A555E061C57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023 - Cônicas Laser – Hipérbole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5D4A1D4-BD8B-415B-0460-49C67C6B5ABF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4670D-7B9F-3114-E37B-FFE13230E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aixa de papel&#10;&#10;O conteúdo gerado por IA pode estar incorreto.">
            <a:extLst>
              <a:ext uri="{FF2B5EF4-FFF2-40B4-BE49-F238E27FC236}">
                <a16:creationId xmlns:a16="http://schemas.microsoft.com/office/drawing/2014/main" id="{B46FC8A5-40E8-F947-A99F-82C75377D2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" y="0"/>
            <a:ext cx="3235156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B413145-0A78-AD74-8703-043BB8E02A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024 - Paraboloide Hiperbólico em Fios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6C70400-044C-032F-CC5B-605C25272C88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675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671F-DC21-BAAA-3F4D-1647889ED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3F09708-2734-7E9C-684F-E6BA873050D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025 - Paraboloide Hiperbólico em Placas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863193E-9F5F-D3E1-B6EE-93E7C3302EF0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ACD0EFF8-D111-3D19-0C71-45B6F288C19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57" y="3368"/>
            <a:ext cx="1746434" cy="1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0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F883D-54F7-1469-6B84-ACB173702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629903-A0FC-D7C1-D520-6D4E8F36F7E5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F0FCC2-CFBA-F504-25AC-D4931AA86EE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026 - Paraboloide Hiperbólico em Fios Móvel</a:t>
            </a:r>
          </a:p>
        </p:txBody>
      </p:sp>
      <p:pic>
        <p:nvPicPr>
          <p:cNvPr id="7" name="Imagem 6" descr="Uma caixa de madeira&#10;&#10;O conteúdo gerado por IA pode estar incorreto.">
            <a:extLst>
              <a:ext uri="{FF2B5EF4-FFF2-40B4-BE49-F238E27FC236}">
                <a16:creationId xmlns:a16="http://schemas.microsoft.com/office/drawing/2014/main" id="{8A661A15-13B8-5940-1773-BA6C275B13F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69" y="-3368"/>
            <a:ext cx="2115010" cy="19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39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E2A8F-7E74-CFEE-5598-56D1F376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D4C8B5-B786-C92C-0AC9-3480FC45FE6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027 - Paraboloide Hiperbólico Montável</a:t>
            </a:r>
          </a:p>
        </p:txBody>
      </p:sp>
      <p:pic>
        <p:nvPicPr>
          <p:cNvPr id="3" name="Imagem 2" descr="Imagem em branco e preto em cima de uma superfície de madeira&#10;&#10;O conteúdo gerado por IA pode estar incorreto.">
            <a:extLst>
              <a:ext uri="{FF2B5EF4-FFF2-40B4-BE49-F238E27FC236}">
                <a16:creationId xmlns:a16="http://schemas.microsoft.com/office/drawing/2014/main" id="{8446B757-6654-93F3-CEEA-59828453550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10" y="0"/>
            <a:ext cx="224532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06047-75AE-095F-CFB5-4F15B368E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F41F14-38D9-2006-CD86-255EA39C5FE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028 - Hiperboloide - Vareta Rotatória</a:t>
            </a:r>
          </a:p>
        </p:txBody>
      </p:sp>
      <p:pic>
        <p:nvPicPr>
          <p:cNvPr id="5" name="Imagem 4" descr="Caixa de papelão&#10;&#10;O conteúdo gerado por IA pode estar incorreto.">
            <a:extLst>
              <a:ext uri="{FF2B5EF4-FFF2-40B4-BE49-F238E27FC236}">
                <a16:creationId xmlns:a16="http://schemas.microsoft.com/office/drawing/2014/main" id="{CF586386-C059-EF44-99A9-F813CB94CE3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2" y="0"/>
            <a:ext cx="1419703" cy="192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65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E1DEC-320B-6DC1-0855-F239AB385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15B2AA9-C664-D262-9A97-AC998C5C144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029 - Hiperboloide em Fios</a:t>
            </a:r>
          </a:p>
        </p:txBody>
      </p:sp>
      <p:pic>
        <p:nvPicPr>
          <p:cNvPr id="3" name="Imagem 2" descr="Uma imagem contendo no interior, geladeira, microondas, aberto&#10;&#10;O conteúdo gerado por IA pode estar incorreto.">
            <a:extLst>
              <a:ext uri="{FF2B5EF4-FFF2-40B4-BE49-F238E27FC236}">
                <a16:creationId xmlns:a16="http://schemas.microsoft.com/office/drawing/2014/main" id="{1C12D797-D281-0310-B333-F75385A9B51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11" y="0"/>
            <a:ext cx="1707126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4D44-BEE6-8BEF-5790-4C69F97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E7699AE-A05F-84C0-0290-AFA99D39D71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003 - Mecanismo de Tchebycheff</a:t>
            </a:r>
          </a:p>
        </p:txBody>
      </p:sp>
      <p:pic>
        <p:nvPicPr>
          <p:cNvPr id="5" name="Imagem 4" descr="Uma imagem contendo objeto, no interior, mesa, faca&#10;&#10;O conteúdo gerado por IA pode estar incorreto.">
            <a:extLst>
              <a:ext uri="{FF2B5EF4-FFF2-40B4-BE49-F238E27FC236}">
                <a16:creationId xmlns:a16="http://schemas.microsoft.com/office/drawing/2014/main" id="{90C40D5F-C47E-85DC-29BE-167FCF2B3EA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5" y="0"/>
            <a:ext cx="3760619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66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0706-6078-B64F-B1C9-7ED4B94CF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4D3E11-7D10-2CF8-E4A9-3176387D487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030 - Hiperboloide - Cubo Rotatório</a:t>
            </a:r>
          </a:p>
        </p:txBody>
      </p:sp>
      <p:pic>
        <p:nvPicPr>
          <p:cNvPr id="3" name="Imagem 2" descr="Uma imagem contendo mesa, atletismo&#10;&#10;O conteúdo gerado por IA pode estar incorreto.">
            <a:extLst>
              <a:ext uri="{FF2B5EF4-FFF2-40B4-BE49-F238E27FC236}">
                <a16:creationId xmlns:a16="http://schemas.microsoft.com/office/drawing/2014/main" id="{3F6AA9F8-2806-F8E5-8F7B-2CA3D5145B2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16" y="73025"/>
            <a:ext cx="1562117" cy="18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4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0B90-1839-AC95-F6FD-F237DF833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154A9BA-2E10-B759-05C7-9DF7F9E470F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031 - Sela no Teto</a:t>
            </a:r>
          </a:p>
        </p:txBody>
      </p:sp>
      <p:pic>
        <p:nvPicPr>
          <p:cNvPr id="3" name="Imagem 2" descr="Janela com cortina&#10;&#10;O conteúdo gerado por IA pode estar incorreto.">
            <a:extLst>
              <a:ext uri="{FF2B5EF4-FFF2-40B4-BE49-F238E27FC236}">
                <a16:creationId xmlns:a16="http://schemas.microsoft.com/office/drawing/2014/main" id="{1356721D-9FBC-81B1-62AF-DFCFF15E2B3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9" y="122621"/>
            <a:ext cx="3252992" cy="22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466EC-B596-2FAC-29A7-8A6E160C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AD6404B-8D83-C41F-1126-389C89E03BC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032 - Cicloide - Tautócrona e Braquistócrona</a:t>
            </a:r>
          </a:p>
        </p:txBody>
      </p:sp>
      <p:pic>
        <p:nvPicPr>
          <p:cNvPr id="9" name="Imagem 8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116D84ED-A478-D0D6-73ED-91C08CC84D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25" y="110808"/>
            <a:ext cx="2704698" cy="18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E4CD-2116-04B0-1967-6D72C2AE9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D18DD2F-5CFA-C27C-33B4-52FB0B9C37A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033 - Cicloide – Traçador I</a:t>
            </a:r>
          </a:p>
        </p:txBody>
      </p:sp>
      <p:pic>
        <p:nvPicPr>
          <p:cNvPr id="3" name="Imagem 2" descr="Gato em cima de uma superfície de madeira&#10;&#10;O conteúdo gerado por IA pode estar incorreto.">
            <a:extLst>
              <a:ext uri="{FF2B5EF4-FFF2-40B4-BE49-F238E27FC236}">
                <a16:creationId xmlns:a16="http://schemas.microsoft.com/office/drawing/2014/main" id="{355514D1-8423-286F-4A2F-EC82BC031A5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29" y="175438"/>
            <a:ext cx="2908089" cy="21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03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02C3F-B359-B9A9-B872-857C104A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BC91E2-DC02-DB3E-00E3-760789EA65AB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034 - Cicloide – Traçador II</a:t>
            </a:r>
          </a:p>
        </p:txBody>
      </p:sp>
      <p:pic>
        <p:nvPicPr>
          <p:cNvPr id="5" name="Imagem 4" descr="Uma imagem contendo mesa, pequeno, prato, comida&#10;&#10;O conteúdo gerado por IA pode estar incorreto.">
            <a:extLst>
              <a:ext uri="{FF2B5EF4-FFF2-40B4-BE49-F238E27FC236}">
                <a16:creationId xmlns:a16="http://schemas.microsoft.com/office/drawing/2014/main" id="{0D984149-58CB-434C-D1A1-3911E9FA497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99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095A-6ADC-6564-9D64-3A9B3B636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7D4650-FDC3-3E3C-B10D-145FD336994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035 - Espiral de Arquimedes - Plataforma Rotatória</a:t>
            </a:r>
          </a:p>
        </p:txBody>
      </p:sp>
      <p:pic>
        <p:nvPicPr>
          <p:cNvPr id="5" name="Imagem 4" descr="Uma imagem contendo mesa, no interior, tábua, balcão&#10;&#10;O conteúdo gerado por IA pode estar incorreto.">
            <a:extLst>
              <a:ext uri="{FF2B5EF4-FFF2-40B4-BE49-F238E27FC236}">
                <a16:creationId xmlns:a16="http://schemas.microsoft.com/office/drawing/2014/main" id="{46E0DDB4-8EFD-6C91-6105-6C6FF5F3989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80" y="0"/>
            <a:ext cx="290498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3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56E58-E583-E5AA-CAD0-FA1E2D683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E7A27A9-814E-E13F-5ADB-43D18ADB184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036 - Máquina de Catástrofe Gravitacional</a:t>
            </a:r>
          </a:p>
        </p:txBody>
      </p:sp>
      <p:pic>
        <p:nvPicPr>
          <p:cNvPr id="3" name="Imagem 2" descr="Imagem em branco e preto&#10;&#10;O conteúdo gerado por IA pode estar incorreto.">
            <a:extLst>
              <a:ext uri="{FF2B5EF4-FFF2-40B4-BE49-F238E27FC236}">
                <a16:creationId xmlns:a16="http://schemas.microsoft.com/office/drawing/2014/main" id="{1874BAA8-2581-67D5-0EED-EC5061830E1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5" y="0"/>
            <a:ext cx="29991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7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9266-B85A-0EF3-4140-64ADB136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5696655-6D20-0843-BB3E-8EAB17325B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037 - Máquina de Catástrofe  de Zeeman</a:t>
            </a:r>
          </a:p>
        </p:txBody>
      </p:sp>
      <p:pic>
        <p:nvPicPr>
          <p:cNvPr id="5" name="Imagem 4" descr="Imagem em branco e preto&#10;&#10;O conteúdo gerado por IA pode estar incorreto.">
            <a:extLst>
              <a:ext uri="{FF2B5EF4-FFF2-40B4-BE49-F238E27FC236}">
                <a16:creationId xmlns:a16="http://schemas.microsoft.com/office/drawing/2014/main" id="{716891D0-0B9E-1AB5-1896-32333C89DCE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43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478D1-0BB6-6485-E621-B654F504A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75FA81-5595-338B-5685-A88B030EA5D3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038 - Mecanismo da Máquina de Costura Antiga</a:t>
            </a:r>
          </a:p>
        </p:txBody>
      </p:sp>
      <p:pic>
        <p:nvPicPr>
          <p:cNvPr id="5" name="Imagem 4" descr="Cadeira e mesa&#10;&#10;O conteúdo gerado por IA pode estar incorreto.">
            <a:extLst>
              <a:ext uri="{FF2B5EF4-FFF2-40B4-BE49-F238E27FC236}">
                <a16:creationId xmlns:a16="http://schemas.microsoft.com/office/drawing/2014/main" id="{F73FB1DD-AA73-B8C6-EB45-5C2D148606D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1" y="0"/>
            <a:ext cx="187614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8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E0D18-024C-A353-03A0-EEF7E721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8B98379-948C-7DF9-2482-ED6D0096FB0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039 -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Teste - Fase 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ADF88E-FE52-DF74-D857-F5F312F2E9A6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329881" y="63796"/>
            <a:ext cx="2020186" cy="19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0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4598-7FDD-2298-BFBF-CDABEF2AB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56792F-5EFE-FCB3-22BD-831E0134A17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004 - Mecanismo de Roberts</a:t>
            </a:r>
          </a:p>
        </p:txBody>
      </p:sp>
      <p:pic>
        <p:nvPicPr>
          <p:cNvPr id="5" name="Imagem 4" descr="Relógio de ponteiros&#10;&#10;O conteúdo gerado por IA pode estar incorreto.">
            <a:extLst>
              <a:ext uri="{FF2B5EF4-FFF2-40B4-BE49-F238E27FC236}">
                <a16:creationId xmlns:a16="http://schemas.microsoft.com/office/drawing/2014/main" id="{44B45376-63BC-A5E1-1541-46A72848EBE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8" y="-5548"/>
            <a:ext cx="3748294" cy="19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9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EF88C-805E-FA30-9142-8CFF3DE7D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CF72179-0C2D-C227-9D5B-5A32D900F84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040 - Simetria como Invariância I - Mosaico Azul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E8CA78EC-348B-52D5-3175-A9A00467505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75" y="63795"/>
            <a:ext cx="2480997" cy="18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70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3448-B46F-4696-671C-616C604BB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85A218B-5C50-676D-80D2-BAC346F53FA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041 - Simetria por Padrão I - Mosaico Azul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6FBA5A80-F44D-9B53-EAD7-8F43FD5D509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0" y="0"/>
            <a:ext cx="256600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40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34C4B-4CA6-8C87-04A5-9D55BB5C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B72D1E6-7381-DAFA-4BA2-83F861F997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042 - Mecanismo Articulado - Translação</a:t>
            </a:r>
          </a:p>
        </p:txBody>
      </p:sp>
      <p:pic>
        <p:nvPicPr>
          <p:cNvPr id="3" name="Imagem 2" descr="Foto preta e branca de uma caixa de papelão&#10;&#10;O conteúdo gerado por IA pode estar incorreto.">
            <a:extLst>
              <a:ext uri="{FF2B5EF4-FFF2-40B4-BE49-F238E27FC236}">
                <a16:creationId xmlns:a16="http://schemas.microsoft.com/office/drawing/2014/main" id="{30572C7E-B5A5-3CC0-B392-29D5A56D48C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1" y="37214"/>
            <a:ext cx="3884165" cy="18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535A3-DFED-1A55-6D6F-D0AEDEC72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903DA0C-FDF6-4D9E-B859-0162A84174E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043 - Mecanismo Articulado - Rotação</a:t>
            </a:r>
          </a:p>
        </p:txBody>
      </p:sp>
      <p:pic>
        <p:nvPicPr>
          <p:cNvPr id="3" name="Imagem 2" descr="Caixa de metal&#10;&#10;O conteúdo gerado por IA pode estar incorreto.">
            <a:extLst>
              <a:ext uri="{FF2B5EF4-FFF2-40B4-BE49-F238E27FC236}">
                <a16:creationId xmlns:a16="http://schemas.microsoft.com/office/drawing/2014/main" id="{5D481C39-39CE-8197-5316-A9D3CD8D5EB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39" y="95693"/>
            <a:ext cx="4119270" cy="18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69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18E39-A274-E4BF-DAED-D6CF20445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02F00E-FC39-97C4-2DE6-296168CDADA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044 - Mecanismo Articulado - Reflexão</a:t>
            </a:r>
          </a:p>
        </p:txBody>
      </p:sp>
      <p:pic>
        <p:nvPicPr>
          <p:cNvPr id="3" name="Imagem 2" descr="Uma imagem contendo objeto, no interior, relógio, mesa&#10;&#10;O conteúdo gerado por IA pode estar incorreto.">
            <a:extLst>
              <a:ext uri="{FF2B5EF4-FFF2-40B4-BE49-F238E27FC236}">
                <a16:creationId xmlns:a16="http://schemas.microsoft.com/office/drawing/2014/main" id="{19EEE099-303C-1EF0-20F0-5097A51CFE7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3" y="53162"/>
            <a:ext cx="4060542" cy="18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54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020F-7AD4-517E-40A8-F9DC37C93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83A56DB-0E23-B3D8-DB18-9550F9BECA4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045 - Mecanismo Articulado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Glissoreflexão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Uma imagem contendo no interior, objeto, foto, caixa&#10;&#10;O conteúdo gerado por IA pode estar incorreto.">
            <a:extLst>
              <a:ext uri="{FF2B5EF4-FFF2-40B4-BE49-F238E27FC236}">
                <a16:creationId xmlns:a16="http://schemas.microsoft.com/office/drawing/2014/main" id="{5B1CC4E4-14C9-2D36-8E7C-D661163CE6F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1" y="53162"/>
            <a:ext cx="4003159" cy="18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23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312AE-D53E-D919-98C1-4551E378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6165D7-48A8-3B3D-5D6F-445A5A7531C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046 - Rosetas - Espelho com Fissura</a:t>
            </a:r>
          </a:p>
        </p:txBody>
      </p:sp>
      <p:pic>
        <p:nvPicPr>
          <p:cNvPr id="6" name="Imagem 5" descr="Uma imagem contendo mesa&#10;&#10;O conteúdo gerado por IA pode estar incorreto.">
            <a:extLst>
              <a:ext uri="{FF2B5EF4-FFF2-40B4-BE49-F238E27FC236}">
                <a16:creationId xmlns:a16="http://schemas.microsoft.com/office/drawing/2014/main" id="{E056B2CA-945E-BD7E-8022-2E1A42DDBCE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8" t="9969" r="15109" b="15818"/>
          <a:stretch>
            <a:fillRect/>
          </a:stretch>
        </p:blipFill>
        <p:spPr>
          <a:xfrm>
            <a:off x="1197536" y="-8703"/>
            <a:ext cx="228487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3A90F-3828-7289-DCAA-1AFA3DBA6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0A6D040-D218-2704-73F6-33EF669AECB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047 - Rosetas - Espelhos Articulados</a:t>
            </a:r>
          </a:p>
        </p:txBody>
      </p:sp>
      <p:pic>
        <p:nvPicPr>
          <p:cNvPr id="5" name="Imagem 4" descr="Caixa de papelão&#10;&#10;O conteúdo gerado por IA pode estar incorreto.">
            <a:extLst>
              <a:ext uri="{FF2B5EF4-FFF2-40B4-BE49-F238E27FC236}">
                <a16:creationId xmlns:a16="http://schemas.microsoft.com/office/drawing/2014/main" id="{F5BD9248-37CB-B5AF-517B-FB8A12EC6C1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65" y="0"/>
            <a:ext cx="22780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42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D4D1-EE2C-2859-FEA5-44905263B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FEDF56F-E272-0E8F-5116-F98C48A94DA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048 - Frisos - Espelhos Paralelos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2864ED21-23C7-1B73-4584-76BC8A6200E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83" y="0"/>
            <a:ext cx="222258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6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AF105-176E-7DE5-0D89-A754E484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68FE9C-21CD-2EA7-22D4-38ECD172D8B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049 - Frisos - Câmara de Três Lados</a:t>
            </a:r>
          </a:p>
        </p:txBody>
      </p:sp>
      <p:pic>
        <p:nvPicPr>
          <p:cNvPr id="6" name="Imagem 5" descr="Uma imagem contendo mesa, relógio&#10;&#10;O conteúdo gerado por IA pode estar incorreto.">
            <a:extLst>
              <a:ext uri="{FF2B5EF4-FFF2-40B4-BE49-F238E27FC236}">
                <a16:creationId xmlns:a16="http://schemas.microsoft.com/office/drawing/2014/main" id="{41A9B916-371F-0EB3-CF39-8CF7DEB1822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11" y="0"/>
            <a:ext cx="20513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A5B62-89BC-A60A-7B0F-79C9F2A2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0AD84E1-51C6-883B-2BFD-2A2C61B643DE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005 - Mecanismo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Peaucellier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-Lipkin</a:t>
            </a:r>
          </a:p>
        </p:txBody>
      </p:sp>
      <p:pic>
        <p:nvPicPr>
          <p:cNvPr id="5" name="Imagem 4" descr="Uma imagem contendo no interior, mesa, carro, pequeno&#10;&#10;O conteúdo gerado por IA pode estar incorreto.">
            <a:extLst>
              <a:ext uri="{FF2B5EF4-FFF2-40B4-BE49-F238E27FC236}">
                <a16:creationId xmlns:a16="http://schemas.microsoft.com/office/drawing/2014/main" id="{AFCA03E4-8AF9-6361-F22C-615BCEECA5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5" y="0"/>
            <a:ext cx="3760619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4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7C50-B9A8-028D-9D41-8DE2064A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C21BDC3-F725-22B9-3F59-D47FAFB0E59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050 - Rosetas - Refletor Facial</a:t>
            </a:r>
          </a:p>
        </p:txBody>
      </p:sp>
      <p:pic>
        <p:nvPicPr>
          <p:cNvPr id="3" name="Imagem 2" descr="Placa branca com letras pretas&#10;&#10;O conteúdo gerado por IA pode estar incorreto.">
            <a:extLst>
              <a:ext uri="{FF2B5EF4-FFF2-40B4-BE49-F238E27FC236}">
                <a16:creationId xmlns:a16="http://schemas.microsoft.com/office/drawing/2014/main" id="{151ADF31-7EC2-D7C6-C88A-B6D70FB92EF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72" y="0"/>
            <a:ext cx="100600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93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B542-6E14-E73F-56E9-9676C11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422CF2-B66E-B577-258C-D317B81B358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051 -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Face</a:t>
            </a:r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0A38076-2C9B-A354-ADF2-3AF0AC44360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60" y="95693"/>
            <a:ext cx="3008030" cy="22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67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703DC-8DB3-FFAB-5732-736C4D3E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61EBC30-0FFB-C21C-8C1D-F345DB4468FC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052 -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Cam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Imagem 4" descr="Uma imagem contendo luz, comida, relógio, placar&#10;&#10;O conteúdo gerado por IA pode estar incorreto.">
            <a:extLst>
              <a:ext uri="{FF2B5EF4-FFF2-40B4-BE49-F238E27FC236}">
                <a16:creationId xmlns:a16="http://schemas.microsoft.com/office/drawing/2014/main" id="{210E2648-E51C-BA61-B096-1A20E226D2C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49" y="0"/>
            <a:ext cx="2536049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1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CFD9A-0BC4-64AD-44E7-7B4A1E6C8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3AD55AB-F231-C016-97B7-2B2EED4AAEA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053 - Programa Você é Simétrico</a:t>
            </a:r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D5F62FBE-D385-6E9C-0BE8-AB450A17375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" y="0"/>
            <a:ext cx="3414676" cy="19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78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FAAD0-5A5A-23A0-9D24-69451BB7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DA2D4C-24A7-4E8F-0AE7-0FFAE63F323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054 - Espelhos Paralelos Grandes</a:t>
            </a:r>
          </a:p>
        </p:txBody>
      </p:sp>
      <p:pic>
        <p:nvPicPr>
          <p:cNvPr id="3" name="Imagem 2" descr="Uma imagem contendo edifício, de madeira, mesa, placa&#10;&#10;O conteúdo gerado por IA pode estar incorreto.">
            <a:extLst>
              <a:ext uri="{FF2B5EF4-FFF2-40B4-BE49-F238E27FC236}">
                <a16:creationId xmlns:a16="http://schemas.microsoft.com/office/drawing/2014/main" id="{E8CB6247-9D5E-CA26-C791-E560B0A0CF4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40" y="100553"/>
            <a:ext cx="1331067" cy="18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15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0167-C325-E343-3CED-654EC861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3EDCF72-435F-011C-2A72-79641663495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055 - Câmara Equilátera</a:t>
            </a:r>
          </a:p>
        </p:txBody>
      </p:sp>
      <p:pic>
        <p:nvPicPr>
          <p:cNvPr id="9" name="Imagem 8" descr="Uma imagem contendo mesa, computador&#10;&#10;O conteúdo gerado por IA pode estar incorreto.">
            <a:extLst>
              <a:ext uri="{FF2B5EF4-FFF2-40B4-BE49-F238E27FC236}">
                <a16:creationId xmlns:a16="http://schemas.microsoft.com/office/drawing/2014/main" id="{803CD020-99AB-1240-5960-C3FD5A61F52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8" y="1"/>
            <a:ext cx="3079094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94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2713-8F36-D845-CBA2-25F59B6B5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A8AB9EB-9ABC-6254-4D17-03A6F8AF59A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056 - Câmara Isósceles</a:t>
            </a:r>
          </a:p>
        </p:txBody>
      </p:sp>
      <p:pic>
        <p:nvPicPr>
          <p:cNvPr id="10" name="Imagem 9" descr="Forma&#10;&#10;O conteúdo gerado por IA pode estar incorreto.">
            <a:extLst>
              <a:ext uri="{FF2B5EF4-FFF2-40B4-BE49-F238E27FC236}">
                <a16:creationId xmlns:a16="http://schemas.microsoft.com/office/drawing/2014/main" id="{1BFC88E5-C08B-56A8-2D88-713780D1835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50" y="0"/>
            <a:ext cx="272724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92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C15B-5133-8F9C-D8E0-2D02B6DA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E426A4E-22D6-DEAD-AB5B-E65A682FA32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057 - Câmara Escalena</a:t>
            </a:r>
          </a:p>
        </p:txBody>
      </p:sp>
      <p:pic>
        <p:nvPicPr>
          <p:cNvPr id="3" name="Imagem 2" descr="Uma imagem contendo envelope, material de papelaria, mesa&#10;&#10;O conteúdo gerado por IA pode estar incorreto.">
            <a:extLst>
              <a:ext uri="{FF2B5EF4-FFF2-40B4-BE49-F238E27FC236}">
                <a16:creationId xmlns:a16="http://schemas.microsoft.com/office/drawing/2014/main" id="{14E23090-B88E-4962-F9A5-E695CCB5A5F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9" y="7673"/>
            <a:ext cx="3253710" cy="23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01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56C97-0553-8F4E-90ED-C661EA379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B3ABC6-A394-BCA6-51E4-CF698423EA5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058 - Câmara Quadrada - 1 fissura</a:t>
            </a:r>
          </a:p>
        </p:txBody>
      </p:sp>
      <p:pic>
        <p:nvPicPr>
          <p:cNvPr id="3" name="Imagem 2" descr="Caixa de vidro&#10;&#10;O conteúdo gerado por IA pode estar incorreto.">
            <a:extLst>
              <a:ext uri="{FF2B5EF4-FFF2-40B4-BE49-F238E27FC236}">
                <a16:creationId xmlns:a16="http://schemas.microsoft.com/office/drawing/2014/main" id="{C1B4B670-7FC5-021C-8D9E-DA76065D0E0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11" y="0"/>
            <a:ext cx="20071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89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7CE7-A3CF-8B6B-A59A-F7B5E454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B381162-64A2-9A18-C7EE-7D2D06B107C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P059 - Câmara Retangular</a:t>
            </a:r>
          </a:p>
        </p:txBody>
      </p:sp>
      <p:pic>
        <p:nvPicPr>
          <p:cNvPr id="3" name="Imagem 2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02ADD555-3EAB-155C-17B1-82FE4695E36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1" y="0"/>
            <a:ext cx="289762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8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3537-871F-4B83-AE1C-093646B4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10F699D-570A-7A52-6F5A-6240FBCA0497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006 - Mecanismo de Hart</a:t>
            </a:r>
          </a:p>
        </p:txBody>
      </p:sp>
      <p:pic>
        <p:nvPicPr>
          <p:cNvPr id="5" name="Imagem 4" descr="Uma imagem contendo no interior, mesa, carro, pequeno&#10;&#10;O conteúdo gerado por IA pode estar incorreto.">
            <a:extLst>
              <a:ext uri="{FF2B5EF4-FFF2-40B4-BE49-F238E27FC236}">
                <a16:creationId xmlns:a16="http://schemas.microsoft.com/office/drawing/2014/main" id="{4CB6A7FA-9117-C656-3AB4-C586874C61E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" y="0"/>
            <a:ext cx="4594890" cy="23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7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55A5-BA7B-F959-B8F1-9C57BA220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1C43301-FC5D-A2DE-7735-C184FD8257CF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060 - Gaiola de Espelhos</a:t>
            </a:r>
          </a:p>
        </p:txBody>
      </p:sp>
      <p:pic>
        <p:nvPicPr>
          <p:cNvPr id="4" name="Imagem 3" descr="Uma imagem contendo caixa, mesa&#10;&#10;O conteúdo gerado por IA pode estar incorreto.">
            <a:extLst>
              <a:ext uri="{FF2B5EF4-FFF2-40B4-BE49-F238E27FC236}">
                <a16:creationId xmlns:a16="http://schemas.microsoft.com/office/drawing/2014/main" id="{6B495164-8018-4ABF-258E-86171744129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63" y="0"/>
            <a:ext cx="164262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8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6A82E-DD3C-0526-513E-C9EF0DC1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DF7E3B5-C088-F8A5-6DCA-63C7A31DC07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061 - Diagramas de Classificação (4 painéis)</a:t>
            </a:r>
          </a:p>
        </p:txBody>
      </p:sp>
      <p:pic>
        <p:nvPicPr>
          <p:cNvPr id="3" name="Imagem 2" descr="Interface gráfica do usuário, Diagrama, Desenho técnico&#10;&#10;O conteúdo gerado por IA pode estar incorreto.">
            <a:extLst>
              <a:ext uri="{FF2B5EF4-FFF2-40B4-BE49-F238E27FC236}">
                <a16:creationId xmlns:a16="http://schemas.microsoft.com/office/drawing/2014/main" id="{129AF21D-E842-CAFC-984C-D29CD278CD1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27" y="111641"/>
            <a:ext cx="1254494" cy="18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6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66341-9AF1-6907-5A32-AD959026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73AC7C-090C-D359-1000-2A097A5763A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062 - Translação 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Glissoreflexão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A49CC08E-E6B3-1041-533A-31495927199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1" y="0"/>
            <a:ext cx="41220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8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7BBB-2B56-1BFC-1931-AAA52522F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C83DFF-E2AB-CA19-6042-AD41FBBE3A7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063 - Rotação 1</a:t>
            </a:r>
          </a:p>
        </p:txBody>
      </p:sp>
      <p:pic>
        <p:nvPicPr>
          <p:cNvPr id="3" name="Imagem 2" descr="Uma imagem contendo mesa&#10;&#10;O conteúdo gerado por IA pode estar incorreto.">
            <a:extLst>
              <a:ext uri="{FF2B5EF4-FFF2-40B4-BE49-F238E27FC236}">
                <a16:creationId xmlns:a16="http://schemas.microsoft.com/office/drawing/2014/main" id="{5ECB890B-5431-09B5-A14C-514B3CC64E7D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20" y="0"/>
            <a:ext cx="283150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27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3DFC1-1AC5-A57B-2843-38FE9CCF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77490F1-2534-B1F1-4E83-27E9DF57462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064 - Rotação 2</a:t>
            </a:r>
          </a:p>
        </p:txBody>
      </p:sp>
      <p:pic>
        <p:nvPicPr>
          <p:cNvPr id="3" name="Imagem 2" descr="Desenho de uma janela&#10;&#10;O conteúdo gerado por IA pode estar incorreto.">
            <a:extLst>
              <a:ext uri="{FF2B5EF4-FFF2-40B4-BE49-F238E27FC236}">
                <a16:creationId xmlns:a16="http://schemas.microsoft.com/office/drawing/2014/main" id="{74AFB6DB-08AC-6404-FF05-CEBBD408F85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4" y="0"/>
            <a:ext cx="283640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0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32133-CE1C-D24F-1E6F-5D8F7A255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F601B60-F4F3-E172-BD85-FC004C109BD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065 - Rotação 3</a:t>
            </a:r>
          </a:p>
        </p:txBody>
      </p:sp>
      <p:pic>
        <p:nvPicPr>
          <p:cNvPr id="3" name="Imagem 2" descr="Uma imagem contendo mesa, xícara, comida, prato&#10;&#10;O conteúdo gerado por IA pode estar incorreto.">
            <a:extLst>
              <a:ext uri="{FF2B5EF4-FFF2-40B4-BE49-F238E27FC236}">
                <a16:creationId xmlns:a16="http://schemas.microsoft.com/office/drawing/2014/main" id="{586A5D10-3445-8A21-CF20-7F41C34506D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2" y="2092"/>
            <a:ext cx="4259963" cy="23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32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E81EF-70B0-8862-79A3-03716173A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D707143-1954-6318-3836-F175A1D14AD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066 - Reflexão</a:t>
            </a:r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F032FD5-0BDF-73A2-0807-01BB8EABC4D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6" y="0"/>
            <a:ext cx="275435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2034-FDFC-40CA-96C9-E1EA50AFC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rato de vidro&#10;&#10;O conteúdo gerado por IA pode estar incorreto.">
            <a:extLst>
              <a:ext uri="{FF2B5EF4-FFF2-40B4-BE49-F238E27FC236}">
                <a16:creationId xmlns:a16="http://schemas.microsoft.com/office/drawing/2014/main" id="{52840BF6-32C6-FC32-5959-401BDFBBB28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5" y="-8703"/>
            <a:ext cx="3098278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BF28AB2-DF74-46FC-1686-88137977C7C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067 - Espelhos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Ustores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Portátil</a:t>
            </a:r>
          </a:p>
        </p:txBody>
      </p:sp>
    </p:spTree>
    <p:extLst>
      <p:ext uri="{BB962C8B-B14F-4D97-AF65-F5344CB8AC3E}">
        <p14:creationId xmlns:p14="http://schemas.microsoft.com/office/powerpoint/2010/main" val="181621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39DF3-1045-068F-FA36-8558544E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E26553E-5B20-1DB8-37CF-E2E0D79DC17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068 -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Imagem 1">
            <a:extLst>
              <a:ext uri="{FF2B5EF4-FFF2-40B4-BE49-F238E27FC236}">
                <a16:creationId xmlns:a16="http://schemas.microsoft.com/office/drawing/2014/main" id="{8683C84E-BC46-FD0E-9AC4-0DD3A0C08FA0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9" y="73804"/>
            <a:ext cx="3167469" cy="228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586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EE9B6-96DB-37CB-B77E-872BA1F7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ECF384-3CB8-2259-3DC3-3B671A76ABFA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069 - Contador Binário</a:t>
            </a:r>
          </a:p>
        </p:txBody>
      </p:sp>
      <p:pic>
        <p:nvPicPr>
          <p:cNvPr id="6" name="Imagem 5" descr="Uma imagem contendo no interior, objeto, pequeno, mesa&#10;&#10;O conteúdo gerado por IA pode estar incorreto.">
            <a:extLst>
              <a:ext uri="{FF2B5EF4-FFF2-40B4-BE49-F238E27FC236}">
                <a16:creationId xmlns:a16="http://schemas.microsoft.com/office/drawing/2014/main" id="{A50611B6-5B37-491B-7045-1002A6F418A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4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9A968-A8A6-0924-2B03-9BFCC252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4CFCE32-E826-196E-EDEB-616C7D1E6976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007 - Mecanismo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Sarrus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 descr="Caixa de madeira em cima de mesa&#10;&#10;O conteúdo gerado por IA pode estar incorreto.">
            <a:extLst>
              <a:ext uri="{FF2B5EF4-FFF2-40B4-BE49-F238E27FC236}">
                <a16:creationId xmlns:a16="http://schemas.microsoft.com/office/drawing/2014/main" id="{2E12A8C3-AE46-3AE0-3033-1191B1738E8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11" y="0"/>
            <a:ext cx="195792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305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99D96-245C-D774-BA05-45993E1D0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20A9BA-EF65-B533-F31C-12A152C9B39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070 - Somador Binário</a:t>
            </a:r>
          </a:p>
        </p:txBody>
      </p:sp>
      <p:pic>
        <p:nvPicPr>
          <p:cNvPr id="3" name="Imagem 2" descr="Uma imagem contendo no interior, mesa, de madeira, pequeno&#10;&#10;O conteúdo gerado por IA pode estar incorreto.">
            <a:extLst>
              <a:ext uri="{FF2B5EF4-FFF2-40B4-BE49-F238E27FC236}">
                <a16:creationId xmlns:a16="http://schemas.microsoft.com/office/drawing/2014/main" id="{466941AB-B81E-5E2C-F22B-909E5219BA9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02" y="0"/>
            <a:ext cx="181534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24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BA50-DB36-92CC-C4AD-B1474787B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3770840-B9F8-ED92-C4B0-D6A363F9CE6F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071 - Mágica com Números</a:t>
            </a:r>
          </a:p>
        </p:txBody>
      </p:sp>
      <p:pic>
        <p:nvPicPr>
          <p:cNvPr id="4" name="Imagem 3" descr="Tela de computador com fundo azul e gravata listrada&#10;&#10;O conteúdo gerado por IA pode estar incorreto.">
            <a:extLst>
              <a:ext uri="{FF2B5EF4-FFF2-40B4-BE49-F238E27FC236}">
                <a16:creationId xmlns:a16="http://schemas.microsoft.com/office/drawing/2014/main" id="{CE8118D9-88A5-4565-1B7B-5C7DEFB7942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67" y="-42530"/>
            <a:ext cx="1212216" cy="23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28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5F608-B85C-881B-DEED-EBF77D0B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9F0379-3A06-EC19-F6D2-645BAC93F22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072 - O Quarto de Ames</a:t>
            </a:r>
          </a:p>
        </p:txBody>
      </p:sp>
      <p:pic>
        <p:nvPicPr>
          <p:cNvPr id="3" name="Imagem 2" descr="Caixa de madeira aberta&#10;&#10;O conteúdo gerado por IA pode estar incorreto.">
            <a:extLst>
              <a:ext uri="{FF2B5EF4-FFF2-40B4-BE49-F238E27FC236}">
                <a16:creationId xmlns:a16="http://schemas.microsoft.com/office/drawing/2014/main" id="{29DB5F86-9F57-3D50-C2B0-1A378E796B0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6" y="0"/>
            <a:ext cx="279427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91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F63D6-228D-7052-C358-318EAEDCD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234E77E-9243-86B7-D007-04693A29EDD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073 - Comparando Áreas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D5253BA5-7BD9-0524-85F0-45AC4F66E0F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4" y="0"/>
            <a:ext cx="4461982" cy="23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85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4C88D-D3F5-D779-55A8-20CD2084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5DC15B9-F06F-AD19-7667-7F07CC027F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074 - O Triângulo de Paul Curry</a:t>
            </a:r>
          </a:p>
        </p:txBody>
      </p:sp>
      <p:pic>
        <p:nvPicPr>
          <p:cNvPr id="3" name="Imagem 2" descr="Uma imagem contendo teclado, perto, violão, computador&#10;&#10;O conteúdo gerado por IA pode estar incorreto.">
            <a:extLst>
              <a:ext uri="{FF2B5EF4-FFF2-40B4-BE49-F238E27FC236}">
                <a16:creationId xmlns:a16="http://schemas.microsoft.com/office/drawing/2014/main" id="{96955F78-5481-CE60-D23A-19553255F9C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270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43447-4CBA-9351-31E8-F34E0A494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7B36DC-9714-5824-5535-8E8C7C1C49D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075 - Teorema de Pitágoras I</a:t>
            </a:r>
          </a:p>
        </p:txBody>
      </p:sp>
      <p:pic>
        <p:nvPicPr>
          <p:cNvPr id="3" name="Imagem 2" descr="Uma imagem contendo no interior, mesa, computador, teclado&#10;&#10;O conteúdo gerado por IA pode estar incorreto.">
            <a:extLst>
              <a:ext uri="{FF2B5EF4-FFF2-40B4-BE49-F238E27FC236}">
                <a16:creationId xmlns:a16="http://schemas.microsoft.com/office/drawing/2014/main" id="{763CEA31-1457-0A6D-4131-85223DD7DC6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" y="0"/>
            <a:ext cx="460121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88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1868F-163F-2ABB-2DA2-7D8886A8E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597DBF-3330-09F1-814A-B171E5A71A26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076 - Teorema de Pitágoras II (Quadrado)</a:t>
            </a:r>
          </a:p>
        </p:txBody>
      </p:sp>
      <p:pic>
        <p:nvPicPr>
          <p:cNvPr id="3" name="Imagem 2" descr="Caixa de brinquedo&#10;&#10;O conteúdo gerado por IA pode estar incorreto.">
            <a:extLst>
              <a:ext uri="{FF2B5EF4-FFF2-40B4-BE49-F238E27FC236}">
                <a16:creationId xmlns:a16="http://schemas.microsoft.com/office/drawing/2014/main" id="{559F448E-239B-CC08-F7F3-B404A71B589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70" y="2696"/>
            <a:ext cx="3071808" cy="19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3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CC0DC-0C37-150A-EEA1-FAE601F7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DDE6075-09F1-A6E6-E098-7C655265325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077 - Teorema de Pitágoras III (Hexágono)</a:t>
            </a:r>
          </a:p>
        </p:txBody>
      </p:sp>
      <p:pic>
        <p:nvPicPr>
          <p:cNvPr id="3" name="Imagem 2" descr="Placa de brinquedo&#10;&#10;O conteúdo gerado por IA pode estar incorreto.">
            <a:extLst>
              <a:ext uri="{FF2B5EF4-FFF2-40B4-BE49-F238E27FC236}">
                <a16:creationId xmlns:a16="http://schemas.microsoft.com/office/drawing/2014/main" id="{5477D1DF-ED1A-D734-1355-96C82DD3811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0" y="5134"/>
            <a:ext cx="2594887" cy="192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6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2EFB1-F52A-460A-6AC1-17ED72AB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453A22E-A3ED-BD6A-B721-E00BE58001C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078 - Material Dourado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7E6123FB-1BDE-9405-C1FF-80444027E19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3" y="0"/>
            <a:ext cx="3861243" cy="23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18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90E76-1367-08EA-735C-69B4AC8BE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C13252-62E5-902A-4AC6-EB0B43C5E6C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079 - Sólidos Geométricos (Superfície)</a:t>
            </a:r>
          </a:p>
        </p:txBody>
      </p:sp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0FCB745F-D41A-640D-80FB-7900A6DA599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7" y="-10076"/>
            <a:ext cx="2731393" cy="19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8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6BAC-F265-BD88-9308-E9D2F098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4821BE4-87C3-F797-7986-194CCDAE52CE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008 - Lanterna</a:t>
            </a:r>
          </a:p>
        </p:txBody>
      </p:sp>
      <p:pic>
        <p:nvPicPr>
          <p:cNvPr id="5" name="Imagem 4" descr="Luz do sol&#10;&#10;O conteúdo gerado por IA pode estar incorreto.">
            <a:extLst>
              <a:ext uri="{FF2B5EF4-FFF2-40B4-BE49-F238E27FC236}">
                <a16:creationId xmlns:a16="http://schemas.microsoft.com/office/drawing/2014/main" id="{4AAD1A7E-C7B1-B5E2-A281-8C4455CE9F9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02" y="65387"/>
            <a:ext cx="4090746" cy="22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BB8AF-F717-5E23-C290-E011C6C3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8E91D6B-8328-F45E-BA52-398586934C8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080 -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Geoespaço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Mesa de madeira com cadeiras ao fundo&#10;&#10;O conteúdo gerado por IA pode estar incorreto.">
            <a:extLst>
              <a:ext uri="{FF2B5EF4-FFF2-40B4-BE49-F238E27FC236}">
                <a16:creationId xmlns:a16="http://schemas.microsoft.com/office/drawing/2014/main" id="{E42D98AE-D84B-6258-D748-4883F551DC4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6" y="0"/>
            <a:ext cx="183283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91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C36A1-3FC7-F908-9EC6-964327D85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8040E3E-2039-2106-C20C-ACB4D58EA13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081 - Sólidos Geométricos (Estrutura)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35035FA-ACA2-E6EF-8187-C78867AEF3F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5" y="0"/>
            <a:ext cx="333807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06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E9A1B-B183-8745-F20B-24099BEDB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2265A4-D9EF-15C2-289A-F369D1B3845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082 -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Geoplano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6BBBE89-9A8A-E094-7AE2-36CE43E125A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" y="0"/>
            <a:ext cx="459501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976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00CAF-7C5E-A26F-AA65-34A70CF3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1E80360-431C-7C2C-D9F6-2F830B03A4E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083 - Ladrilhamento Plano</a:t>
            </a:r>
          </a:p>
        </p:txBody>
      </p:sp>
      <p:pic>
        <p:nvPicPr>
          <p:cNvPr id="3" name="Imagem 2" descr="Caixa de jogo de vídeo game&#10;&#10;O conteúdo gerado por IA pode estar incorreto.">
            <a:extLst>
              <a:ext uri="{FF2B5EF4-FFF2-40B4-BE49-F238E27FC236}">
                <a16:creationId xmlns:a16="http://schemas.microsoft.com/office/drawing/2014/main" id="{B43591E0-0F4D-F75F-38F8-E589D17FD32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4" y="0"/>
            <a:ext cx="372882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81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68B3-4F42-4618-2EB0-1B6FDA2E7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13B348-E591-A652-83B5-D00A1DC63F9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084 - Blocos Deslizantes I</a:t>
            </a:r>
          </a:p>
        </p:txBody>
      </p:sp>
      <p:pic>
        <p:nvPicPr>
          <p:cNvPr id="3" name="Imagem 2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78886014-FA37-53E1-4BA0-91E28BC933F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65" y="0"/>
            <a:ext cx="2478818" cy="23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7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7C67A-93BA-BAB2-C4D3-A02716981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CFF2C7F-AC9E-F24F-9D51-CC93353DADA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085 - Torre de Hanoi</a:t>
            </a:r>
          </a:p>
        </p:txBody>
      </p:sp>
      <p:pic>
        <p:nvPicPr>
          <p:cNvPr id="3" name="Imagem 2" descr="Uma imagem contendo mesa, objeto, no interior, de madeira&#10;&#10;O conteúdo gerado por IA pode estar incorreto.">
            <a:extLst>
              <a:ext uri="{FF2B5EF4-FFF2-40B4-BE49-F238E27FC236}">
                <a16:creationId xmlns:a16="http://schemas.microsoft.com/office/drawing/2014/main" id="{24746A5E-AFE2-5B10-1A55-E42D40724B0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7" y="0"/>
            <a:ext cx="398887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411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5AA69-BCF9-F53D-E2CF-C93DF163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B8CEB82-3238-774A-D3B6-8EE7FAC47B3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086 - Cubos e Projeções</a:t>
            </a:r>
          </a:p>
        </p:txBody>
      </p:sp>
      <p:pic>
        <p:nvPicPr>
          <p:cNvPr id="3" name="Imagem 2" descr="Desenho colorido de pessoas&#10;&#10;O conteúdo gerado por IA pode estar incorreto.">
            <a:extLst>
              <a:ext uri="{FF2B5EF4-FFF2-40B4-BE49-F238E27FC236}">
                <a16:creationId xmlns:a16="http://schemas.microsoft.com/office/drawing/2014/main" id="{741DE510-7287-D9EF-886E-8B29B5D975F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820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4250-A49B-393E-223D-58D99798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6DFE54-3D79-6983-A6DA-1238C5E6412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087 - Desafio das Figuras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73D0D0-5A24-619A-5212-3022DD85226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9" y="0"/>
            <a:ext cx="299783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681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FC4C3-C46A-679D-8B6C-C42139C32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F906008-9BAF-E0B2-C37C-4AA7AFC2930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088 - Cubo Soma de Piet Hein</a:t>
            </a:r>
          </a:p>
        </p:txBody>
      </p:sp>
      <p:pic>
        <p:nvPicPr>
          <p:cNvPr id="2" name="Imagem 1" descr="Caixa de papelão&#10;&#10;O conteúdo gerado por IA pode estar incorreto.">
            <a:extLst>
              <a:ext uri="{FF2B5EF4-FFF2-40B4-BE49-F238E27FC236}">
                <a16:creationId xmlns:a16="http://schemas.microsoft.com/office/drawing/2014/main" id="{E7164660-C629-AB8E-C2BE-B194244F136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2" y="1"/>
            <a:ext cx="202922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D5F3-BC73-CCEE-5A34-8966DADA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E23FD9C-3F81-1604-3034-C560B59BCDA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089 - O Jogo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Kontsevich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Imagem 1" descr="Uma imagem contendo no interior, mesa, prato, comida&#10;&#10;O conteúdo gerado por IA pode estar incorreto.">
            <a:extLst>
              <a:ext uri="{FF2B5EF4-FFF2-40B4-BE49-F238E27FC236}">
                <a16:creationId xmlns:a16="http://schemas.microsoft.com/office/drawing/2014/main" id="{F6CAF64B-0630-968B-FDC2-4B17597C880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31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C0CD-7F82-5F40-4175-FA9B8ADC2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934BB9-99EC-EC6A-D995-7D4228161237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009 - Cone Gigante em Fios </a:t>
            </a:r>
          </a:p>
        </p:txBody>
      </p:sp>
      <p:pic>
        <p:nvPicPr>
          <p:cNvPr id="7" name="Imagem 6" descr="Uma imagem contendo objeto, no interior, pequeno, quarto&#10;&#10;O conteúdo gerado por IA pode estar incorreto.">
            <a:extLst>
              <a:ext uri="{FF2B5EF4-FFF2-40B4-BE49-F238E27FC236}">
                <a16:creationId xmlns:a16="http://schemas.microsoft.com/office/drawing/2014/main" id="{59C7D57C-3105-AD43-7F3B-CB8CC6F633F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0" y="47847"/>
            <a:ext cx="1527789" cy="23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15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8F25-E9E2-CC1A-F5AA-C47FB4411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F6B94A1-CE00-44F0-85C6-8EA8A4B8211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090 - Jogo da Velha 3D (Acrílico)</a:t>
            </a:r>
          </a:p>
        </p:txBody>
      </p:sp>
      <p:pic>
        <p:nvPicPr>
          <p:cNvPr id="2" name="Imagem 1" descr="Caixa de papelão&#10;&#10;O conteúdo gerado por IA pode estar incorreto.">
            <a:extLst>
              <a:ext uri="{FF2B5EF4-FFF2-40B4-BE49-F238E27FC236}">
                <a16:creationId xmlns:a16="http://schemas.microsoft.com/office/drawing/2014/main" id="{81E65550-5CC6-1867-0BC3-32A9EF2362C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70" y="0"/>
            <a:ext cx="134700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83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42827-3642-B7D5-03DD-8452314B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9B8817-32BE-CBEC-8BEF-74741609B28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091 - Jogo da Velha 3D (Cubo)</a:t>
            </a:r>
          </a:p>
        </p:txBody>
      </p:sp>
      <p:pic>
        <p:nvPicPr>
          <p:cNvPr id="3" name="Imagem 2" descr="Mesa com vários objetos&#10;&#10;O conteúdo gerado por IA pode estar incorreto.">
            <a:extLst>
              <a:ext uri="{FF2B5EF4-FFF2-40B4-BE49-F238E27FC236}">
                <a16:creationId xmlns:a16="http://schemas.microsoft.com/office/drawing/2014/main" id="{ACFAEC75-B0F6-B161-AF10-AF69D5A9673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" y="0"/>
            <a:ext cx="267278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134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F3B48-B553-7769-07F6-9E52B925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131D6F7-11C7-8187-B824-5103E89F4B3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092 - Jogo da Velha Chinês</a:t>
            </a:r>
          </a:p>
        </p:txBody>
      </p:sp>
      <p:pic>
        <p:nvPicPr>
          <p:cNvPr id="3" name="Imagem 2" descr="Uma imagem contendo móveis, cadeira&#10;&#10;O conteúdo gerado por IA pode estar incorreto.">
            <a:extLst>
              <a:ext uri="{FF2B5EF4-FFF2-40B4-BE49-F238E27FC236}">
                <a16:creationId xmlns:a16="http://schemas.microsoft.com/office/drawing/2014/main" id="{2C10DAEC-0D1F-CD7F-4823-990FC73958C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86" y="0"/>
            <a:ext cx="235257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1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3B4B9-2011-486A-C169-1AC0B05D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D75BD3BE-F06C-85E4-F6E5-933635267893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093 - </a:t>
            </a:r>
            <a:r>
              <a:rPr lang="pt-BR" dirty="0" err="1"/>
              <a:t>Tangram</a:t>
            </a:r>
            <a:endParaRPr lang="pt-BR" dirty="0"/>
          </a:p>
        </p:txBody>
      </p:sp>
      <p:pic>
        <p:nvPicPr>
          <p:cNvPr id="4" name="Imagem 3" descr="Caixa de papelão&#10;&#10;O conteúdo gerado por IA pode estar incorreto.">
            <a:extLst>
              <a:ext uri="{FF2B5EF4-FFF2-40B4-BE49-F238E27FC236}">
                <a16:creationId xmlns:a16="http://schemas.microsoft.com/office/drawing/2014/main" id="{B38F9277-B520-2739-B440-54760CE2935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" y="0"/>
            <a:ext cx="4568308" cy="23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181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60D93-0148-F276-243B-686ECCBC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3B69315-722C-EB5D-EB02-C936DB5C4EA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094 - Monte um Quadrado</a:t>
            </a:r>
          </a:p>
        </p:txBody>
      </p:sp>
      <p:pic>
        <p:nvPicPr>
          <p:cNvPr id="3" name="Imagem 2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E0D0CF2-0AB4-4A60-5DA9-A00516D4828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" y="0"/>
            <a:ext cx="33988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53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3994D-980D-1BCA-575B-0C9F93E1C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B298EDA-79BA-C9D5-B527-98E9D3C3B892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095 -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Stomachion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28F07799-6B09-27A4-11E6-6E6B9F72074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207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E34A0-E3B5-F5B6-7FC8-ECF5C7FC9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E6C193-0722-E57A-82AA-99B2092464A2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096 - Cruz de Madeira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ECAFC395-D281-017C-5F8B-FE58DC7FC0F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9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90EB8-EED1-1BCA-DCC3-73B52048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F95D3C5-1F1A-CEBE-BA4A-854165637F8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097 -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Pentaminós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Teclado de piano&#10;&#10;O conteúdo gerado por IA pode estar incorreto.">
            <a:extLst>
              <a:ext uri="{FF2B5EF4-FFF2-40B4-BE49-F238E27FC236}">
                <a16:creationId xmlns:a16="http://schemas.microsoft.com/office/drawing/2014/main" id="{20473BC0-BF08-5479-278E-D619E3AD27C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3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60EE-8616-C71A-D5B4-EA33C107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B8579B7-304D-9CAD-E618-CFB8CA55B12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098 - Cubo em Partes</a:t>
            </a:r>
          </a:p>
        </p:txBody>
      </p:sp>
      <p:pic>
        <p:nvPicPr>
          <p:cNvPr id="3" name="Imagem 2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803A9BF6-02BC-1415-72D5-170E28219D4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5" y="1387"/>
            <a:ext cx="3634057" cy="23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77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0396-9419-CD10-CF7C-077C918D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cadeiras&#10;&#10;O conteúdo gerado por IA pode estar incorreto.">
            <a:extLst>
              <a:ext uri="{FF2B5EF4-FFF2-40B4-BE49-F238E27FC236}">
                <a16:creationId xmlns:a16="http://schemas.microsoft.com/office/drawing/2014/main" id="{C7E26B50-7BBA-163F-72CD-D8E0304B11A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2" y="0"/>
            <a:ext cx="2191945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D96B116-B3A4-4255-44BB-DF75E2BE7EF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099 - Bilhar Hiperbólico</a:t>
            </a:r>
          </a:p>
        </p:txBody>
      </p:sp>
    </p:spTree>
    <p:extLst>
      <p:ext uri="{BB962C8B-B14F-4D97-AF65-F5344CB8AC3E}">
        <p14:creationId xmlns:p14="http://schemas.microsoft.com/office/powerpoint/2010/main" val="2564943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cap="sq" cmpd="dbl">
          <a:gradFill flip="none" rotWithShape="1">
            <a:gsLst>
              <a:gs pos="0">
                <a:schemeClr val="tx2">
                  <a:lumMod val="64000"/>
                  <a:lumOff val="36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prstDash val="solid"/>
          <a:beve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3080</TotalTime>
  <Words>1130</Words>
  <Application>Microsoft Office PowerPoint</Application>
  <PresentationFormat>Personalizar</PresentationFormat>
  <Paragraphs>180</Paragraphs>
  <Slides>180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180</vt:i4>
      </vt:variant>
    </vt:vector>
  </HeadingPairs>
  <TitlesOfParts>
    <vt:vector size="185" baseType="lpstr">
      <vt:lpstr>Aptos</vt:lpstr>
      <vt:lpstr>Aptos Display</vt:lpstr>
      <vt:lpstr>Arial</vt:lpstr>
      <vt:lpstr>LM Roman 9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Roberto Gerônimo</dc:creator>
  <cp:lastModifiedBy>João Roberto Gerônimo</cp:lastModifiedBy>
  <cp:revision>26</cp:revision>
  <dcterms:created xsi:type="dcterms:W3CDTF">2025-07-13T17:42:06Z</dcterms:created>
  <dcterms:modified xsi:type="dcterms:W3CDTF">2025-08-07T23:07:31Z</dcterms:modified>
</cp:coreProperties>
</file>